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25"/>
  </p:notesMasterIdLst>
  <p:sldIdLst>
    <p:sldId id="256" r:id="rId3"/>
    <p:sldId id="610" r:id="rId4"/>
    <p:sldId id="338" r:id="rId5"/>
    <p:sldId id="287" r:id="rId6"/>
    <p:sldId id="330" r:id="rId7"/>
    <p:sldId id="310" r:id="rId8"/>
    <p:sldId id="562" r:id="rId9"/>
    <p:sldId id="312" r:id="rId10"/>
    <p:sldId id="561" r:id="rId11"/>
    <p:sldId id="603" r:id="rId12"/>
    <p:sldId id="487" r:id="rId13"/>
    <p:sldId id="495" r:id="rId14"/>
    <p:sldId id="494" r:id="rId15"/>
    <p:sldId id="493" r:id="rId16"/>
    <p:sldId id="470" r:id="rId17"/>
    <p:sldId id="473" r:id="rId18"/>
    <p:sldId id="604" r:id="rId19"/>
    <p:sldId id="606" r:id="rId20"/>
    <p:sldId id="605" r:id="rId21"/>
    <p:sldId id="609" r:id="rId22"/>
    <p:sldId id="607" r:id="rId23"/>
    <p:sldId id="61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D3131"/>
    <a:srgbClr val="ED1557"/>
    <a:srgbClr val="F68B3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978"/>
    <p:restoredTop sz="76584"/>
  </p:normalViewPr>
  <p:slideViewPr>
    <p:cSldViewPr>
      <p:cViewPr varScale="1">
        <p:scale>
          <a:sx n="91" d="100"/>
          <a:sy n="91" d="100"/>
        </p:scale>
        <p:origin x="208" y="272"/>
      </p:cViewPr>
      <p:guideLst>
        <p:guide orient="horz" pos="2160"/>
        <p:guide pos="3840"/>
      </p:guideLst>
    </p:cSldViewPr>
  </p:slideViewPr>
  <p:notesTextViewPr>
    <p:cViewPr>
      <p:scale>
        <a:sx n="1" d="1"/>
        <a:sy n="1" d="1"/>
      </p:scale>
      <p:origin x="0" y="0"/>
    </p:cViewPr>
  </p:notesTextViewPr>
  <p:sorterViewPr>
    <p:cViewPr>
      <p:scale>
        <a:sx n="200" d="100"/>
        <a:sy n="200" d="100"/>
      </p:scale>
      <p:origin x="0" y="-3156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tiff>
</file>

<file path=ppt/media/image19.tiff>
</file>

<file path=ppt/media/image2.png>
</file>

<file path=ppt/media/image20.jpeg>
</file>

<file path=ppt/media/image21.png>
</file>

<file path=ppt/media/image22.tiff>
</file>

<file path=ppt/media/image23.tiff>
</file>

<file path=ppt/media/image24.tiff>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0F1DF-EAB3-2948-8EAD-6AD58A8AEE03}" type="datetimeFigureOut">
              <a:rPr lang="en-US" smtClean="0"/>
              <a:t>1/28/22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E52710-1C48-2A40-8866-84347BB48863}" type="slidenum">
              <a:rPr lang="en-US" smtClean="0"/>
              <a:t>‹#›</a:t>
            </a:fld>
            <a:endParaRPr lang="en-US"/>
          </a:p>
        </p:txBody>
      </p:sp>
    </p:spTree>
    <p:extLst>
      <p:ext uri="{BB962C8B-B14F-4D97-AF65-F5344CB8AC3E}">
        <p14:creationId xmlns:p14="http://schemas.microsoft.com/office/powerpoint/2010/main" val="2016378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4E52710-1C48-2A40-8866-84347BB48863}" type="slidenum">
              <a:rPr lang="en-US" smtClean="0"/>
              <a:t>1</a:t>
            </a:fld>
            <a:endParaRPr lang="en-US"/>
          </a:p>
        </p:txBody>
      </p:sp>
    </p:spTree>
    <p:extLst>
      <p:ext uri="{BB962C8B-B14F-4D97-AF65-F5344CB8AC3E}">
        <p14:creationId xmlns:p14="http://schemas.microsoft.com/office/powerpoint/2010/main" val="13949586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55F390-4DC1-CF4E-802D-B1EA133057E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01002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4E52710-1C48-2A40-8866-84347BB48863}" type="slidenum">
              <a:rPr lang="en-US" smtClean="0"/>
              <a:t>18</a:t>
            </a:fld>
            <a:endParaRPr lang="en-US"/>
          </a:p>
        </p:txBody>
      </p:sp>
    </p:spTree>
    <p:extLst>
      <p:ext uri="{BB962C8B-B14F-4D97-AF65-F5344CB8AC3E}">
        <p14:creationId xmlns:p14="http://schemas.microsoft.com/office/powerpoint/2010/main" val="23775031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44E52710-1C48-2A40-8866-84347BB48863}" type="slidenum">
              <a:rPr lang="en-US" smtClean="0"/>
              <a:t>20</a:t>
            </a:fld>
            <a:endParaRPr lang="en-US"/>
          </a:p>
        </p:txBody>
      </p:sp>
    </p:spTree>
    <p:extLst>
      <p:ext uri="{BB962C8B-B14F-4D97-AF65-F5344CB8AC3E}">
        <p14:creationId xmlns:p14="http://schemas.microsoft.com/office/powerpoint/2010/main" val="19898704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4E52710-1C48-2A40-8866-84347BB48863}" type="slidenum">
              <a:rPr lang="en-US" smtClean="0"/>
              <a:t>21</a:t>
            </a:fld>
            <a:endParaRPr lang="en-US"/>
          </a:p>
        </p:txBody>
      </p:sp>
    </p:spTree>
    <p:extLst>
      <p:ext uri="{BB962C8B-B14F-4D97-AF65-F5344CB8AC3E}">
        <p14:creationId xmlns:p14="http://schemas.microsoft.com/office/powerpoint/2010/main" val="1463041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beyond definitions</a:t>
            </a:r>
          </a:p>
        </p:txBody>
      </p:sp>
      <p:sp>
        <p:nvSpPr>
          <p:cNvPr id="4" name="Slide Number Placeholder 3"/>
          <p:cNvSpPr>
            <a:spLocks noGrp="1"/>
          </p:cNvSpPr>
          <p:nvPr>
            <p:ph type="sldNum" sz="quarter" idx="5"/>
          </p:nvPr>
        </p:nvSpPr>
        <p:spPr/>
        <p:txBody>
          <a:bodyPr/>
          <a:lstStyle/>
          <a:p>
            <a:fld id="{44E52710-1C48-2A40-8866-84347BB48863}" type="slidenum">
              <a:rPr lang="en-US" smtClean="0"/>
              <a:t>22</a:t>
            </a:fld>
            <a:endParaRPr lang="en-US"/>
          </a:p>
        </p:txBody>
      </p:sp>
    </p:spTree>
    <p:extLst>
      <p:ext uri="{BB962C8B-B14F-4D97-AF65-F5344CB8AC3E}">
        <p14:creationId xmlns:p14="http://schemas.microsoft.com/office/powerpoint/2010/main" val="1486137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4E52710-1C48-2A40-8866-84347BB48863}" type="slidenum">
              <a:rPr lang="en-US" smtClean="0"/>
              <a:t>3</a:t>
            </a:fld>
            <a:endParaRPr lang="en-US"/>
          </a:p>
        </p:txBody>
      </p:sp>
    </p:spTree>
    <p:extLst>
      <p:ext uri="{BB962C8B-B14F-4D97-AF65-F5344CB8AC3E}">
        <p14:creationId xmlns:p14="http://schemas.microsoft.com/office/powerpoint/2010/main" val="10886227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C10AA8-6CA0-794F-B466-0D8FAE1859A2}" type="slidenum">
              <a:rPr lang="en-US" smtClean="0"/>
              <a:t>4</a:t>
            </a:fld>
            <a:endParaRPr lang="en-US"/>
          </a:p>
        </p:txBody>
      </p:sp>
    </p:spTree>
    <p:extLst>
      <p:ext uri="{BB962C8B-B14F-4D97-AF65-F5344CB8AC3E}">
        <p14:creationId xmlns:p14="http://schemas.microsoft.com/office/powerpoint/2010/main" val="265725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73E683E6-4F66-4A81-BFB1-98B5D86147AF}" type="slidenum">
              <a:rPr lang="en-US" altLang="en-US" smtClean="0"/>
              <a:pPr>
                <a:defRPr/>
              </a:pPr>
              <a:t>5</a:t>
            </a:fld>
            <a:endParaRPr lang="en-US" altLang="en-US"/>
          </a:p>
        </p:txBody>
      </p:sp>
    </p:spTree>
    <p:extLst>
      <p:ext uri="{BB962C8B-B14F-4D97-AF65-F5344CB8AC3E}">
        <p14:creationId xmlns:p14="http://schemas.microsoft.com/office/powerpoint/2010/main" val="2693585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C10AA8-6CA0-794F-B466-0D8FAE1859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8295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C10AA8-6CA0-794F-B466-0D8FAE1859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0859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C10AA8-6CA0-794F-B466-0D8FAE1859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57356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B4C10AA8-6CA0-794F-B466-0D8FAE1859A2}" type="slidenum">
              <a:rPr lang="en-US" smtClean="0"/>
              <a:t>9</a:t>
            </a:fld>
            <a:endParaRPr lang="en-US"/>
          </a:p>
        </p:txBody>
      </p:sp>
    </p:spTree>
    <p:extLst>
      <p:ext uri="{BB962C8B-B14F-4D97-AF65-F5344CB8AC3E}">
        <p14:creationId xmlns:p14="http://schemas.microsoft.com/office/powerpoint/2010/main" val="3946453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4E52710-1C48-2A40-8866-84347BB48863}" type="slidenum">
              <a:rPr lang="en-US" smtClean="0"/>
              <a:t>11</a:t>
            </a:fld>
            <a:endParaRPr lang="en-US"/>
          </a:p>
        </p:txBody>
      </p:sp>
    </p:spTree>
    <p:extLst>
      <p:ext uri="{BB962C8B-B14F-4D97-AF65-F5344CB8AC3E}">
        <p14:creationId xmlns:p14="http://schemas.microsoft.com/office/powerpoint/2010/main" val="11143820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auto">
          <a:xfrm>
            <a:off x="6132257" y="0"/>
            <a:ext cx="609545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Oval 4"/>
          <p:cNvSpPr/>
          <p:nvPr/>
        </p:nvSpPr>
        <p:spPr>
          <a:xfrm>
            <a:off x="1930400" y="1447800"/>
            <a:ext cx="2133600" cy="1600200"/>
          </a:xfrm>
          <a:prstGeom prst="ellipse">
            <a:avLst/>
          </a:prstGeom>
          <a:solidFill>
            <a:srgbClr val="CD313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CA" sz="1800"/>
          </a:p>
        </p:txBody>
      </p:sp>
      <p:cxnSp>
        <p:nvCxnSpPr>
          <p:cNvPr id="6" name="Straight Connector 5"/>
          <p:cNvCxnSpPr/>
          <p:nvPr/>
        </p:nvCxnSpPr>
        <p:spPr>
          <a:xfrm>
            <a:off x="406400" y="3352800"/>
            <a:ext cx="5384800" cy="0"/>
          </a:xfrm>
          <a:prstGeom prst="line">
            <a:avLst/>
          </a:prstGeom>
          <a:ln>
            <a:solidFill>
              <a:srgbClr val="C8C9CB"/>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236113" y="3581400"/>
            <a:ext cx="5725375" cy="1371600"/>
          </a:xfrm>
        </p:spPr>
        <p:txBody>
          <a:bodyPr>
            <a:noAutofit/>
          </a:bodyPr>
          <a:lstStyle>
            <a:lvl1pPr marL="0" indent="0" algn="ctr">
              <a:spcBef>
                <a:spcPts val="0"/>
              </a:spcBef>
              <a:buNone/>
              <a:defRPr sz="4000" b="0">
                <a:solidFill>
                  <a:srgbClr val="68686A"/>
                </a:solidFill>
                <a:latin typeface="Century Gothic" panose="020B0502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CA" dirty="0"/>
          </a:p>
        </p:txBody>
      </p:sp>
      <p:sp>
        <p:nvSpPr>
          <p:cNvPr id="2" name="Title 1"/>
          <p:cNvSpPr>
            <a:spLocks noGrp="1"/>
          </p:cNvSpPr>
          <p:nvPr>
            <p:ph type="ctrTitle"/>
          </p:nvPr>
        </p:nvSpPr>
        <p:spPr>
          <a:xfrm>
            <a:off x="1930400" y="1447800"/>
            <a:ext cx="2133600" cy="1606658"/>
          </a:xfrm>
        </p:spPr>
        <p:txBody>
          <a:bodyPr>
            <a:noAutofit/>
          </a:bodyPr>
          <a:lstStyle>
            <a:lvl1pPr algn="ctr">
              <a:defRPr sz="9600" b="1">
                <a:solidFill>
                  <a:schemeClr val="bg1"/>
                </a:solidFill>
                <a:latin typeface="Arial" panose="020B0604020202020204" pitchFamily="34" charset="0"/>
                <a:cs typeface="Arial" panose="020B0604020202020204" pitchFamily="34" charset="0"/>
              </a:defRPr>
            </a:lvl1pPr>
          </a:lstStyle>
          <a:p>
            <a:r>
              <a:rPr lang="en-US" dirty="0"/>
              <a:t>Click to edit Master title style</a:t>
            </a:r>
            <a:endParaRPr lang="en-CA" dirty="0"/>
          </a:p>
        </p:txBody>
      </p:sp>
    </p:spTree>
    <p:extLst>
      <p:ext uri="{BB962C8B-B14F-4D97-AF65-F5344CB8AC3E}">
        <p14:creationId xmlns:p14="http://schemas.microsoft.com/office/powerpoint/2010/main" val="486788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lvl1pPr>
              <a:defRPr/>
            </a:lvl1pPr>
          </a:lstStyle>
          <a:p>
            <a:fld id="{6A4C918B-8046-4912-A87C-F6F8EE8E95D6}" type="datetimeFigureOut">
              <a:rPr lang="en-CA" smtClean="0"/>
              <a:t>2022-01-28</a:t>
            </a:fld>
            <a:endParaRPr lang="en-CA"/>
          </a:p>
        </p:txBody>
      </p:sp>
      <p:sp>
        <p:nvSpPr>
          <p:cNvPr id="5" name="Footer Placeholder 4"/>
          <p:cNvSpPr>
            <a:spLocks noGrp="1"/>
          </p:cNvSpPr>
          <p:nvPr>
            <p:ph type="ftr" sz="quarter" idx="11"/>
          </p:nvPr>
        </p:nvSpPr>
        <p:spPr/>
        <p:txBody>
          <a:bodyPr/>
          <a:lstStyle>
            <a:lvl1pPr>
              <a:defRPr/>
            </a:lvl1pPr>
          </a:lstStyle>
          <a:p>
            <a:endParaRPr lang="en-CA"/>
          </a:p>
        </p:txBody>
      </p:sp>
      <p:sp>
        <p:nvSpPr>
          <p:cNvPr id="6" name="Slide Number Placeholder 5"/>
          <p:cNvSpPr>
            <a:spLocks noGrp="1"/>
          </p:cNvSpPr>
          <p:nvPr>
            <p:ph type="sldNum" sz="quarter" idx="12"/>
          </p:nvPr>
        </p:nvSpPr>
        <p:spPr/>
        <p:txBody>
          <a:bodyPr/>
          <a:lstStyle>
            <a:lvl1pPr>
              <a:defRPr/>
            </a:lvl1pPr>
          </a:lstStyle>
          <a:p>
            <a:fld id="{482BA66A-9AF3-480E-96FD-A88D0DCB41EE}" type="slidenum">
              <a:rPr lang="en-CA" smtClean="0"/>
              <a:t>‹#›</a:t>
            </a:fld>
            <a:endParaRPr lang="en-CA"/>
          </a:p>
        </p:txBody>
      </p:sp>
    </p:spTree>
    <p:extLst>
      <p:ext uri="{BB962C8B-B14F-4D97-AF65-F5344CB8AC3E}">
        <p14:creationId xmlns:p14="http://schemas.microsoft.com/office/powerpoint/2010/main" val="25547636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lvl1pPr>
              <a:defRPr/>
            </a:lvl1pPr>
          </a:lstStyle>
          <a:p>
            <a:fld id="{6A4C918B-8046-4912-A87C-F6F8EE8E95D6}" type="datetimeFigureOut">
              <a:rPr lang="en-CA" smtClean="0"/>
              <a:t>2022-01-28</a:t>
            </a:fld>
            <a:endParaRPr lang="en-CA"/>
          </a:p>
        </p:txBody>
      </p:sp>
      <p:sp>
        <p:nvSpPr>
          <p:cNvPr id="5" name="Footer Placeholder 4"/>
          <p:cNvSpPr>
            <a:spLocks noGrp="1"/>
          </p:cNvSpPr>
          <p:nvPr>
            <p:ph type="ftr" sz="quarter" idx="11"/>
          </p:nvPr>
        </p:nvSpPr>
        <p:spPr/>
        <p:txBody>
          <a:bodyPr/>
          <a:lstStyle>
            <a:lvl1pPr>
              <a:defRPr/>
            </a:lvl1pPr>
          </a:lstStyle>
          <a:p>
            <a:endParaRPr lang="en-CA"/>
          </a:p>
        </p:txBody>
      </p:sp>
      <p:sp>
        <p:nvSpPr>
          <p:cNvPr id="6" name="Slide Number Placeholder 5"/>
          <p:cNvSpPr>
            <a:spLocks noGrp="1"/>
          </p:cNvSpPr>
          <p:nvPr>
            <p:ph type="sldNum" sz="quarter" idx="12"/>
          </p:nvPr>
        </p:nvSpPr>
        <p:spPr/>
        <p:txBody>
          <a:bodyPr/>
          <a:lstStyle>
            <a:lvl1pPr>
              <a:defRPr/>
            </a:lvl1pPr>
          </a:lstStyle>
          <a:p>
            <a:fld id="{482BA66A-9AF3-480E-96FD-A88D0DCB41EE}" type="slidenum">
              <a:rPr lang="en-CA" smtClean="0"/>
              <a:t>‹#›</a:t>
            </a:fld>
            <a:endParaRPr lang="en-CA"/>
          </a:p>
        </p:txBody>
      </p:sp>
    </p:spTree>
    <p:extLst>
      <p:ext uri="{BB962C8B-B14F-4D97-AF65-F5344CB8AC3E}">
        <p14:creationId xmlns:p14="http://schemas.microsoft.com/office/powerpoint/2010/main" val="5500859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412778"/>
            <a:ext cx="103632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828800" y="3356992"/>
            <a:ext cx="8534400" cy="1752600"/>
          </a:xfrm>
          <a:prstGeom prst="rect">
            <a:avLst/>
          </a:prstGeom>
        </p:spPr>
        <p:txBody>
          <a:bodyPr/>
          <a:lstStyle>
            <a:lvl1pPr marL="0" indent="0" algn="ctr">
              <a:buNone/>
              <a:defRPr>
                <a:solidFill>
                  <a:schemeClr val="tx1">
                    <a:tint val="75000"/>
                  </a:schemeClr>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endParaRPr lang="en-GB"/>
          </a:p>
        </p:txBody>
      </p:sp>
    </p:spTree>
    <p:extLst>
      <p:ext uri="{BB962C8B-B14F-4D97-AF65-F5344CB8AC3E}">
        <p14:creationId xmlns:p14="http://schemas.microsoft.com/office/powerpoint/2010/main" val="2599334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a:xfrm>
            <a:off x="431370" y="1616224"/>
            <a:ext cx="11329259" cy="4824536"/>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7861128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a:xfrm>
            <a:off x="577259" y="5301210"/>
            <a:ext cx="2844800" cy="365125"/>
          </a:xfrm>
          <a:prstGeom prst="rect">
            <a:avLst/>
          </a:prstGeom>
        </p:spPr>
        <p:txBody>
          <a:bodyPr/>
          <a:lstStyle>
            <a:lvl1pPr>
              <a:defRPr b="0" i="0">
                <a:latin typeface="Candara" panose="020E0502030303020204" pitchFamily="34" charset="0"/>
              </a:defRPr>
            </a:lvl1pPr>
          </a:lstStyle>
          <a:p>
            <a:fld id="{E94ECC67-A5C0-4A9C-853C-02D678B6B27D}" type="datetimeFigureOut">
              <a:rPr lang="en-GB" smtClean="0"/>
              <a:pPr/>
              <a:t>01/02/2022</a:t>
            </a:fld>
            <a:endParaRPr lang="en-GB" dirty="0"/>
          </a:p>
        </p:txBody>
      </p:sp>
      <p:sp>
        <p:nvSpPr>
          <p:cNvPr id="4" name="Footer Placeholder 3"/>
          <p:cNvSpPr>
            <a:spLocks noGrp="1"/>
          </p:cNvSpPr>
          <p:nvPr>
            <p:ph type="ftr" sz="quarter" idx="11"/>
          </p:nvPr>
        </p:nvSpPr>
        <p:spPr>
          <a:xfrm>
            <a:off x="4165600" y="6356352"/>
            <a:ext cx="3860800" cy="365125"/>
          </a:xfrm>
          <a:prstGeom prst="rect">
            <a:avLst/>
          </a:prstGeom>
        </p:spPr>
        <p:txBody>
          <a:bodyPr/>
          <a:lstStyle>
            <a:lvl1pPr>
              <a:defRPr b="0" i="0">
                <a:latin typeface="Candara" panose="020E0502030303020204" pitchFamily="34" charset="0"/>
              </a:defRPr>
            </a:lvl1pPr>
          </a:lstStyle>
          <a:p>
            <a:endParaRPr lang="en-GB" dirty="0"/>
          </a:p>
        </p:txBody>
      </p:sp>
      <p:sp>
        <p:nvSpPr>
          <p:cNvPr id="5" name="Slide Number Placeholder 4"/>
          <p:cNvSpPr>
            <a:spLocks noGrp="1"/>
          </p:cNvSpPr>
          <p:nvPr>
            <p:ph type="sldNum" sz="quarter" idx="12"/>
          </p:nvPr>
        </p:nvSpPr>
        <p:spPr>
          <a:xfrm>
            <a:off x="8737600" y="6356352"/>
            <a:ext cx="2844800" cy="365125"/>
          </a:xfrm>
          <a:prstGeom prst="rect">
            <a:avLst/>
          </a:prstGeom>
        </p:spPr>
        <p:txBody>
          <a:bodyPr/>
          <a:lstStyle>
            <a:lvl1pPr>
              <a:defRPr b="0" i="0">
                <a:latin typeface="Candara" panose="020E0502030303020204" pitchFamily="34" charset="0"/>
              </a:defRPr>
            </a:lvl1pPr>
          </a:lstStyle>
          <a:p>
            <a:fld id="{E9A2ACE4-3E82-4433-97C4-83A1F5C614A2}" type="slidenum">
              <a:rPr lang="en-GB" smtClean="0"/>
              <a:pPr/>
              <a:t>‹#›</a:t>
            </a:fld>
            <a:endParaRPr lang="en-GB" dirty="0"/>
          </a:p>
        </p:txBody>
      </p:sp>
    </p:spTree>
    <p:extLst>
      <p:ext uri="{BB962C8B-B14F-4D97-AF65-F5344CB8AC3E}">
        <p14:creationId xmlns:p14="http://schemas.microsoft.com/office/powerpoint/2010/main" val="21774063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Rectangle 19"/>
          <p:cNvSpPr>
            <a:spLocks noChangeArrowheads="1"/>
          </p:cNvSpPr>
          <p:nvPr/>
        </p:nvSpPr>
        <p:spPr bwMode="white">
          <a:xfrm>
            <a:off x="0" y="6705600"/>
            <a:ext cx="12192000" cy="152400"/>
          </a:xfrm>
          <a:prstGeom prst="rect">
            <a:avLst/>
          </a:prstGeom>
          <a:solidFill>
            <a:srgbClr val="FFFFFF"/>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sz="1800"/>
          </a:p>
        </p:txBody>
      </p:sp>
      <p:sp>
        <p:nvSpPr>
          <p:cNvPr id="3" name="Rectangle 20"/>
          <p:cNvSpPr>
            <a:spLocks noChangeArrowheads="1"/>
          </p:cNvSpPr>
          <p:nvPr/>
        </p:nvSpPr>
        <p:spPr bwMode="white">
          <a:xfrm>
            <a:off x="0" y="1"/>
            <a:ext cx="12192000" cy="155575"/>
          </a:xfrm>
          <a:prstGeom prst="rect">
            <a:avLst/>
          </a:prstGeom>
          <a:solidFill>
            <a:srgbClr val="FFFFFF"/>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sz="1800"/>
          </a:p>
        </p:txBody>
      </p:sp>
      <p:sp>
        <p:nvSpPr>
          <p:cNvPr id="4" name="Rectangle 23"/>
          <p:cNvSpPr>
            <a:spLocks noChangeArrowheads="1"/>
          </p:cNvSpPr>
          <p:nvPr/>
        </p:nvSpPr>
        <p:spPr bwMode="white">
          <a:xfrm>
            <a:off x="11988800" y="0"/>
            <a:ext cx="203200" cy="6858000"/>
          </a:xfrm>
          <a:prstGeom prst="rect">
            <a:avLst/>
          </a:prstGeom>
          <a:solidFill>
            <a:srgbClr val="FFFFFF"/>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sz="1800"/>
          </a:p>
        </p:txBody>
      </p:sp>
      <p:sp>
        <p:nvSpPr>
          <p:cNvPr id="5" name="Rectangle 24"/>
          <p:cNvSpPr>
            <a:spLocks noChangeArrowheads="1"/>
          </p:cNvSpPr>
          <p:nvPr/>
        </p:nvSpPr>
        <p:spPr bwMode="white">
          <a:xfrm>
            <a:off x="0" y="0"/>
            <a:ext cx="203200" cy="6858000"/>
          </a:xfrm>
          <a:prstGeom prst="rect">
            <a:avLst/>
          </a:prstGeom>
          <a:solidFill>
            <a:srgbClr val="FFFFFF"/>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ltLang="en-US" sz="1800"/>
          </a:p>
        </p:txBody>
      </p:sp>
      <p:sp>
        <p:nvSpPr>
          <p:cNvPr id="6" name="Rectangle 5"/>
          <p:cNvSpPr>
            <a:spLocks noChangeArrowheads="1"/>
          </p:cNvSpPr>
          <p:nvPr/>
        </p:nvSpPr>
        <p:spPr bwMode="auto">
          <a:xfrm>
            <a:off x="194734" y="6391276"/>
            <a:ext cx="11777133" cy="309563"/>
          </a:xfrm>
          <a:prstGeom prst="rect">
            <a:avLst/>
          </a:prstGeom>
          <a:solidFill>
            <a:schemeClr val="accent3"/>
          </a:solidFill>
          <a:ln w="9525" cap="flat" cmpd="sng" algn="ctr">
            <a:noFill/>
            <a:prstDash val="solid"/>
            <a:miter lim="800000"/>
            <a:headEnd type="none" w="med" len="med"/>
            <a:tailEnd type="none" w="med" len="med"/>
          </a:ln>
          <a:effectLst/>
        </p:spPr>
        <p:txBody>
          <a:bodyPr wrap="none" anchor="ctr"/>
          <a:lstStyle/>
          <a:p>
            <a:pPr>
              <a:defRPr/>
            </a:pPr>
            <a:endParaRPr lang="en-US" sz="1800"/>
          </a:p>
        </p:txBody>
      </p:sp>
      <p:sp>
        <p:nvSpPr>
          <p:cNvPr id="7" name="Rectangle 6"/>
          <p:cNvSpPr>
            <a:spLocks noChangeArrowheads="1"/>
          </p:cNvSpPr>
          <p:nvPr/>
        </p:nvSpPr>
        <p:spPr bwMode="auto">
          <a:xfrm>
            <a:off x="203200" y="158750"/>
            <a:ext cx="11777133" cy="6546850"/>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wrap="none" anchor="ctr"/>
          <a:lstStyle/>
          <a:p>
            <a:pPr>
              <a:defRPr/>
            </a:pPr>
            <a:endParaRPr lang="en-US" sz="1800" dirty="0"/>
          </a:p>
        </p:txBody>
      </p:sp>
      <p:sp>
        <p:nvSpPr>
          <p:cNvPr id="8" name="Date Placeholder 1"/>
          <p:cNvSpPr>
            <a:spLocks noGrp="1"/>
          </p:cNvSpPr>
          <p:nvPr>
            <p:ph type="dt" sz="half" idx="10"/>
          </p:nvPr>
        </p:nvSpPr>
        <p:spPr/>
        <p:txBody>
          <a:bodyPr/>
          <a:lstStyle>
            <a:lvl1pPr>
              <a:defRPr/>
            </a:lvl1pPr>
          </a:lstStyle>
          <a:p>
            <a:pPr>
              <a:defRPr/>
            </a:pPr>
            <a:fld id="{43FE3CE6-7C69-46A4-AAF1-B602313229AE}" type="datetimeFigureOut">
              <a:rPr lang="en-US"/>
              <a:pPr>
                <a:defRPr/>
              </a:pPr>
              <a:t>2/1/22</a:t>
            </a:fld>
            <a:endParaRPr lang="en-CA"/>
          </a:p>
        </p:txBody>
      </p:sp>
      <p:sp>
        <p:nvSpPr>
          <p:cNvPr id="9" name="Footer Placeholder 2"/>
          <p:cNvSpPr>
            <a:spLocks noGrp="1"/>
          </p:cNvSpPr>
          <p:nvPr>
            <p:ph type="ftr" sz="quarter" idx="11"/>
          </p:nvPr>
        </p:nvSpPr>
        <p:spPr/>
        <p:txBody>
          <a:bodyPr/>
          <a:lstStyle>
            <a:lvl1pPr>
              <a:defRPr/>
            </a:lvl1pPr>
          </a:lstStyle>
          <a:p>
            <a:pPr>
              <a:defRPr/>
            </a:pPr>
            <a:endParaRPr lang="en-CA"/>
          </a:p>
        </p:txBody>
      </p:sp>
      <p:sp>
        <p:nvSpPr>
          <p:cNvPr id="10" name="Slide Number Placeholder 3"/>
          <p:cNvSpPr>
            <a:spLocks noGrp="1"/>
          </p:cNvSpPr>
          <p:nvPr>
            <p:ph type="sldNum" sz="quarter" idx="12"/>
          </p:nvPr>
        </p:nvSpPr>
        <p:spPr>
          <a:xfrm>
            <a:off x="5689600" y="6324601"/>
            <a:ext cx="812800" cy="441325"/>
          </a:xfrm>
        </p:spPr>
        <p:txBody>
          <a:bodyPr/>
          <a:lstStyle>
            <a:lvl1pPr>
              <a:defRPr>
                <a:solidFill>
                  <a:srgbClr val="FFFFFF"/>
                </a:solidFill>
              </a:defRPr>
            </a:lvl1pPr>
          </a:lstStyle>
          <a:p>
            <a:pPr>
              <a:defRPr/>
            </a:pPr>
            <a:fld id="{038AEA72-FF2C-4C80-ABF8-146DCDE23215}" type="slidenum">
              <a:rPr lang="en-CA"/>
              <a:pPr>
                <a:defRPr/>
              </a:pPr>
              <a:t>‹#›</a:t>
            </a:fld>
            <a:endParaRPr lang="en-CA"/>
          </a:p>
        </p:txBody>
      </p:sp>
    </p:spTree>
    <p:extLst>
      <p:ext uri="{BB962C8B-B14F-4D97-AF65-F5344CB8AC3E}">
        <p14:creationId xmlns:p14="http://schemas.microsoft.com/office/powerpoint/2010/main" val="1052783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a:solidFill>
                  <a:srgbClr val="CD3131"/>
                </a:solidFill>
                <a:latin typeface="Century Gothic" panose="020B0502020202020204" pitchFamily="34" charset="0"/>
                <a:cs typeface="Arial" panose="020B0604020202020204" pitchFamily="34" charset="0"/>
              </a:defRPr>
            </a:lvl1pPr>
          </a:lstStyle>
          <a:p>
            <a:r>
              <a:rPr lang="en-US" dirty="0"/>
              <a:t>Click to edit Master title style</a:t>
            </a:r>
            <a:endParaRPr lang="en-CA" dirty="0"/>
          </a:p>
        </p:txBody>
      </p:sp>
      <p:sp>
        <p:nvSpPr>
          <p:cNvPr id="3" name="Content Placeholder 2"/>
          <p:cNvSpPr>
            <a:spLocks noGrp="1"/>
          </p:cNvSpPr>
          <p:nvPr>
            <p:ph idx="1"/>
          </p:nvPr>
        </p:nvSpPr>
        <p:spPr>
          <a:xfrm>
            <a:off x="609600" y="1600200"/>
            <a:ext cx="10972800" cy="4876800"/>
          </a:xfrm>
        </p:spPr>
        <p:txBody>
          <a:bodyPr/>
          <a:lstStyle>
            <a:lvl1pPr>
              <a:buClr>
                <a:srgbClr val="CD3131"/>
              </a:buClr>
              <a:defRPr sz="2800">
                <a:latin typeface="Garamond" panose="02020404030301010803" pitchFamily="18" charset="0"/>
              </a:defRPr>
            </a:lvl1pPr>
            <a:lvl2pPr marL="742950" indent="-285750">
              <a:buClr>
                <a:srgbClr val="6A60B0"/>
              </a:buClr>
              <a:buFont typeface="Courier New" panose="02070309020205020404" pitchFamily="49" charset="0"/>
              <a:buChar char="o"/>
              <a:defRPr sz="2400">
                <a:latin typeface="Garamond" panose="02020404030301010803" pitchFamily="18" charset="0"/>
              </a:defRPr>
            </a:lvl2pPr>
            <a:lvl3pPr marL="1143000" indent="-228600">
              <a:buClr>
                <a:srgbClr val="00BC8B"/>
              </a:buClr>
              <a:buFont typeface="Wingdings" panose="05000000000000000000" pitchFamily="2" charset="2"/>
              <a:buChar char="§"/>
              <a:defRPr sz="2000">
                <a:latin typeface="Garamond" panose="02020404030301010803" pitchFamily="18" charset="0"/>
              </a:defRPr>
            </a:lvl3pPr>
            <a:lvl4pPr marL="1600200" indent="-228600">
              <a:buClr>
                <a:srgbClr val="F68B3B"/>
              </a:buClr>
              <a:buFont typeface="Wingdings" panose="05000000000000000000" pitchFamily="2" charset="2"/>
              <a:buChar char="§"/>
              <a:defRPr>
                <a:latin typeface="Garamond" panose="02020404030301010803" pitchFamily="18" charset="0"/>
              </a:defRPr>
            </a:lvl4pPr>
            <a:lvl5pPr marL="2057400" indent="-228600">
              <a:buClr>
                <a:srgbClr val="F68B3B"/>
              </a:buClr>
              <a:buFont typeface="Wingdings" panose="05000000000000000000" pitchFamily="2" charset="2"/>
              <a:buChar char="§"/>
              <a:defRPr>
                <a:latin typeface="Garamond" panose="02020404030301010803" pitchFamily="18" charset="0"/>
              </a:defRPr>
            </a:lvl5pPr>
          </a:lstStyle>
          <a:p>
            <a:pPr lvl="0"/>
            <a:r>
              <a:rPr lang="en-US" dirty="0"/>
              <a:t>Click to edit Master text styles</a:t>
            </a:r>
          </a:p>
          <a:p>
            <a:pPr lvl="1"/>
            <a:r>
              <a:rPr lang="en-US" dirty="0"/>
              <a:t>Second level</a:t>
            </a:r>
          </a:p>
          <a:p>
            <a:pPr lvl="2"/>
            <a:r>
              <a:rPr lang="en-US" dirty="0"/>
              <a:t>Third level</a:t>
            </a:r>
          </a:p>
        </p:txBody>
      </p:sp>
      <p:cxnSp>
        <p:nvCxnSpPr>
          <p:cNvPr id="4" name="Straight Connector 3"/>
          <p:cNvCxnSpPr/>
          <p:nvPr userDrawn="1"/>
        </p:nvCxnSpPr>
        <p:spPr>
          <a:xfrm>
            <a:off x="0" y="1524000"/>
            <a:ext cx="12192000" cy="0"/>
          </a:xfrm>
          <a:prstGeom prst="line">
            <a:avLst/>
          </a:prstGeom>
          <a:ln>
            <a:solidFill>
              <a:srgbClr val="C8C9C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4879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CA"/>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6A4C918B-8046-4912-A87C-F6F8EE8E95D6}" type="datetimeFigureOut">
              <a:rPr lang="en-CA" smtClean="0"/>
              <a:t>2022-01-28</a:t>
            </a:fld>
            <a:endParaRPr lang="en-CA"/>
          </a:p>
        </p:txBody>
      </p:sp>
      <p:sp>
        <p:nvSpPr>
          <p:cNvPr id="5" name="Footer Placeholder 4"/>
          <p:cNvSpPr>
            <a:spLocks noGrp="1"/>
          </p:cNvSpPr>
          <p:nvPr>
            <p:ph type="ftr" sz="quarter" idx="11"/>
          </p:nvPr>
        </p:nvSpPr>
        <p:spPr/>
        <p:txBody>
          <a:bodyPr/>
          <a:lstStyle>
            <a:lvl1pPr>
              <a:defRPr/>
            </a:lvl1pPr>
          </a:lstStyle>
          <a:p>
            <a:endParaRPr lang="en-CA"/>
          </a:p>
        </p:txBody>
      </p:sp>
      <p:sp>
        <p:nvSpPr>
          <p:cNvPr id="6" name="Slide Number Placeholder 5"/>
          <p:cNvSpPr>
            <a:spLocks noGrp="1"/>
          </p:cNvSpPr>
          <p:nvPr>
            <p:ph type="sldNum" sz="quarter" idx="12"/>
          </p:nvPr>
        </p:nvSpPr>
        <p:spPr/>
        <p:txBody>
          <a:bodyPr/>
          <a:lstStyle>
            <a:lvl1pPr>
              <a:defRPr/>
            </a:lvl1pPr>
          </a:lstStyle>
          <a:p>
            <a:fld id="{482BA66A-9AF3-480E-96FD-A88D0DCB41EE}" type="slidenum">
              <a:rPr lang="en-CA" smtClean="0"/>
              <a:t>‹#›</a:t>
            </a:fld>
            <a:endParaRPr lang="en-CA"/>
          </a:p>
        </p:txBody>
      </p:sp>
    </p:spTree>
    <p:extLst>
      <p:ext uri="{BB962C8B-B14F-4D97-AF65-F5344CB8AC3E}">
        <p14:creationId xmlns:p14="http://schemas.microsoft.com/office/powerpoint/2010/main" val="251043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3"/>
          <p:cNvSpPr>
            <a:spLocks noGrp="1"/>
          </p:cNvSpPr>
          <p:nvPr>
            <p:ph type="dt" sz="half" idx="10"/>
          </p:nvPr>
        </p:nvSpPr>
        <p:spPr/>
        <p:txBody>
          <a:bodyPr/>
          <a:lstStyle>
            <a:lvl1pPr>
              <a:defRPr/>
            </a:lvl1pPr>
          </a:lstStyle>
          <a:p>
            <a:fld id="{6A4C918B-8046-4912-A87C-F6F8EE8E95D6}" type="datetimeFigureOut">
              <a:rPr lang="en-CA" smtClean="0"/>
              <a:t>2022-01-28</a:t>
            </a:fld>
            <a:endParaRPr lang="en-CA"/>
          </a:p>
        </p:txBody>
      </p:sp>
      <p:sp>
        <p:nvSpPr>
          <p:cNvPr id="6" name="Footer Placeholder 4"/>
          <p:cNvSpPr>
            <a:spLocks noGrp="1"/>
          </p:cNvSpPr>
          <p:nvPr>
            <p:ph type="ftr" sz="quarter" idx="11"/>
          </p:nvPr>
        </p:nvSpPr>
        <p:spPr/>
        <p:txBody>
          <a:bodyPr/>
          <a:lstStyle>
            <a:lvl1pPr>
              <a:defRPr/>
            </a:lvl1pPr>
          </a:lstStyle>
          <a:p>
            <a:endParaRPr lang="en-CA"/>
          </a:p>
        </p:txBody>
      </p:sp>
      <p:sp>
        <p:nvSpPr>
          <p:cNvPr id="7" name="Slide Number Placeholder 5"/>
          <p:cNvSpPr>
            <a:spLocks noGrp="1"/>
          </p:cNvSpPr>
          <p:nvPr>
            <p:ph type="sldNum" sz="quarter" idx="12"/>
          </p:nvPr>
        </p:nvSpPr>
        <p:spPr/>
        <p:txBody>
          <a:bodyPr/>
          <a:lstStyle>
            <a:lvl1pPr>
              <a:defRPr/>
            </a:lvl1pPr>
          </a:lstStyle>
          <a:p>
            <a:fld id="{482BA66A-9AF3-480E-96FD-A88D0DCB41EE}" type="slidenum">
              <a:rPr lang="en-CA" smtClean="0"/>
              <a:t>‹#›</a:t>
            </a:fld>
            <a:endParaRPr lang="en-CA"/>
          </a:p>
        </p:txBody>
      </p:sp>
    </p:spTree>
    <p:extLst>
      <p:ext uri="{BB962C8B-B14F-4D97-AF65-F5344CB8AC3E}">
        <p14:creationId xmlns:p14="http://schemas.microsoft.com/office/powerpoint/2010/main" val="4000716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CA"/>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3"/>
          <p:cNvSpPr>
            <a:spLocks noGrp="1"/>
          </p:cNvSpPr>
          <p:nvPr>
            <p:ph type="dt" sz="half" idx="10"/>
          </p:nvPr>
        </p:nvSpPr>
        <p:spPr/>
        <p:txBody>
          <a:bodyPr/>
          <a:lstStyle>
            <a:lvl1pPr>
              <a:defRPr/>
            </a:lvl1pPr>
          </a:lstStyle>
          <a:p>
            <a:fld id="{6A4C918B-8046-4912-A87C-F6F8EE8E95D6}" type="datetimeFigureOut">
              <a:rPr lang="en-CA" smtClean="0"/>
              <a:t>2022-01-28</a:t>
            </a:fld>
            <a:endParaRPr lang="en-CA"/>
          </a:p>
        </p:txBody>
      </p:sp>
      <p:sp>
        <p:nvSpPr>
          <p:cNvPr id="8" name="Footer Placeholder 4"/>
          <p:cNvSpPr>
            <a:spLocks noGrp="1"/>
          </p:cNvSpPr>
          <p:nvPr>
            <p:ph type="ftr" sz="quarter" idx="11"/>
          </p:nvPr>
        </p:nvSpPr>
        <p:spPr/>
        <p:txBody>
          <a:bodyPr/>
          <a:lstStyle>
            <a:lvl1pPr>
              <a:defRPr/>
            </a:lvl1pPr>
          </a:lstStyle>
          <a:p>
            <a:endParaRPr lang="en-CA"/>
          </a:p>
        </p:txBody>
      </p:sp>
      <p:sp>
        <p:nvSpPr>
          <p:cNvPr id="9" name="Slide Number Placeholder 5"/>
          <p:cNvSpPr>
            <a:spLocks noGrp="1"/>
          </p:cNvSpPr>
          <p:nvPr>
            <p:ph type="sldNum" sz="quarter" idx="12"/>
          </p:nvPr>
        </p:nvSpPr>
        <p:spPr/>
        <p:txBody>
          <a:bodyPr/>
          <a:lstStyle>
            <a:lvl1pPr>
              <a:defRPr/>
            </a:lvl1pPr>
          </a:lstStyle>
          <a:p>
            <a:fld id="{482BA66A-9AF3-480E-96FD-A88D0DCB41EE}" type="slidenum">
              <a:rPr lang="en-CA" smtClean="0"/>
              <a:t>‹#›</a:t>
            </a:fld>
            <a:endParaRPr lang="en-CA"/>
          </a:p>
        </p:txBody>
      </p:sp>
    </p:spTree>
    <p:extLst>
      <p:ext uri="{BB962C8B-B14F-4D97-AF65-F5344CB8AC3E}">
        <p14:creationId xmlns:p14="http://schemas.microsoft.com/office/powerpoint/2010/main" val="22320647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3"/>
          <p:cNvSpPr>
            <a:spLocks noGrp="1"/>
          </p:cNvSpPr>
          <p:nvPr>
            <p:ph type="dt" sz="half" idx="10"/>
          </p:nvPr>
        </p:nvSpPr>
        <p:spPr/>
        <p:txBody>
          <a:bodyPr/>
          <a:lstStyle>
            <a:lvl1pPr>
              <a:defRPr/>
            </a:lvl1pPr>
          </a:lstStyle>
          <a:p>
            <a:fld id="{6A4C918B-8046-4912-A87C-F6F8EE8E95D6}" type="datetimeFigureOut">
              <a:rPr lang="en-CA" smtClean="0"/>
              <a:t>2022-01-28</a:t>
            </a:fld>
            <a:endParaRPr lang="en-CA"/>
          </a:p>
        </p:txBody>
      </p:sp>
      <p:sp>
        <p:nvSpPr>
          <p:cNvPr id="4" name="Footer Placeholder 4"/>
          <p:cNvSpPr>
            <a:spLocks noGrp="1"/>
          </p:cNvSpPr>
          <p:nvPr>
            <p:ph type="ftr" sz="quarter" idx="11"/>
          </p:nvPr>
        </p:nvSpPr>
        <p:spPr/>
        <p:txBody>
          <a:bodyPr/>
          <a:lstStyle>
            <a:lvl1pPr>
              <a:defRPr/>
            </a:lvl1pPr>
          </a:lstStyle>
          <a:p>
            <a:endParaRPr lang="en-CA"/>
          </a:p>
        </p:txBody>
      </p:sp>
      <p:sp>
        <p:nvSpPr>
          <p:cNvPr id="5" name="Slide Number Placeholder 5"/>
          <p:cNvSpPr>
            <a:spLocks noGrp="1"/>
          </p:cNvSpPr>
          <p:nvPr>
            <p:ph type="sldNum" sz="quarter" idx="12"/>
          </p:nvPr>
        </p:nvSpPr>
        <p:spPr/>
        <p:txBody>
          <a:bodyPr/>
          <a:lstStyle>
            <a:lvl1pPr>
              <a:defRPr/>
            </a:lvl1pPr>
          </a:lstStyle>
          <a:p>
            <a:fld id="{482BA66A-9AF3-480E-96FD-A88D0DCB41EE}" type="slidenum">
              <a:rPr lang="en-CA" smtClean="0"/>
              <a:t>‹#›</a:t>
            </a:fld>
            <a:endParaRPr lang="en-CA"/>
          </a:p>
        </p:txBody>
      </p:sp>
    </p:spTree>
    <p:extLst>
      <p:ext uri="{BB962C8B-B14F-4D97-AF65-F5344CB8AC3E}">
        <p14:creationId xmlns:p14="http://schemas.microsoft.com/office/powerpoint/2010/main" val="25511121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6A4C918B-8046-4912-A87C-F6F8EE8E95D6}" type="datetimeFigureOut">
              <a:rPr lang="en-CA" smtClean="0"/>
              <a:t>2022-01-28</a:t>
            </a:fld>
            <a:endParaRPr lang="en-CA"/>
          </a:p>
        </p:txBody>
      </p:sp>
      <p:sp>
        <p:nvSpPr>
          <p:cNvPr id="3" name="Footer Placeholder 4"/>
          <p:cNvSpPr>
            <a:spLocks noGrp="1"/>
          </p:cNvSpPr>
          <p:nvPr>
            <p:ph type="ftr" sz="quarter" idx="11"/>
          </p:nvPr>
        </p:nvSpPr>
        <p:spPr/>
        <p:txBody>
          <a:bodyPr/>
          <a:lstStyle>
            <a:lvl1pPr>
              <a:defRPr/>
            </a:lvl1pPr>
          </a:lstStyle>
          <a:p>
            <a:endParaRPr lang="en-CA"/>
          </a:p>
        </p:txBody>
      </p:sp>
      <p:sp>
        <p:nvSpPr>
          <p:cNvPr id="4" name="Slide Number Placeholder 5"/>
          <p:cNvSpPr>
            <a:spLocks noGrp="1"/>
          </p:cNvSpPr>
          <p:nvPr>
            <p:ph type="sldNum" sz="quarter" idx="12"/>
          </p:nvPr>
        </p:nvSpPr>
        <p:spPr/>
        <p:txBody>
          <a:bodyPr/>
          <a:lstStyle>
            <a:lvl1pPr>
              <a:defRPr/>
            </a:lvl1pPr>
          </a:lstStyle>
          <a:p>
            <a:fld id="{482BA66A-9AF3-480E-96FD-A88D0DCB41EE}" type="slidenum">
              <a:rPr lang="en-CA" smtClean="0"/>
              <a:t>‹#›</a:t>
            </a:fld>
            <a:endParaRPr lang="en-CA"/>
          </a:p>
        </p:txBody>
      </p:sp>
    </p:spTree>
    <p:extLst>
      <p:ext uri="{BB962C8B-B14F-4D97-AF65-F5344CB8AC3E}">
        <p14:creationId xmlns:p14="http://schemas.microsoft.com/office/powerpoint/2010/main" val="37865500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CA"/>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6A4C918B-8046-4912-A87C-F6F8EE8E95D6}" type="datetimeFigureOut">
              <a:rPr lang="en-CA" smtClean="0"/>
              <a:t>2022-01-28</a:t>
            </a:fld>
            <a:endParaRPr lang="en-CA"/>
          </a:p>
        </p:txBody>
      </p:sp>
      <p:sp>
        <p:nvSpPr>
          <p:cNvPr id="6" name="Footer Placeholder 4"/>
          <p:cNvSpPr>
            <a:spLocks noGrp="1"/>
          </p:cNvSpPr>
          <p:nvPr>
            <p:ph type="ftr" sz="quarter" idx="11"/>
          </p:nvPr>
        </p:nvSpPr>
        <p:spPr/>
        <p:txBody>
          <a:bodyPr/>
          <a:lstStyle>
            <a:lvl1pPr>
              <a:defRPr/>
            </a:lvl1pPr>
          </a:lstStyle>
          <a:p>
            <a:endParaRPr lang="en-CA"/>
          </a:p>
        </p:txBody>
      </p:sp>
      <p:sp>
        <p:nvSpPr>
          <p:cNvPr id="7" name="Slide Number Placeholder 5"/>
          <p:cNvSpPr>
            <a:spLocks noGrp="1"/>
          </p:cNvSpPr>
          <p:nvPr>
            <p:ph type="sldNum" sz="quarter" idx="12"/>
          </p:nvPr>
        </p:nvSpPr>
        <p:spPr/>
        <p:txBody>
          <a:bodyPr/>
          <a:lstStyle>
            <a:lvl1pPr>
              <a:defRPr/>
            </a:lvl1pPr>
          </a:lstStyle>
          <a:p>
            <a:fld id="{482BA66A-9AF3-480E-96FD-A88D0DCB41EE}" type="slidenum">
              <a:rPr lang="en-CA" smtClean="0"/>
              <a:t>‹#›</a:t>
            </a:fld>
            <a:endParaRPr lang="en-CA"/>
          </a:p>
        </p:txBody>
      </p:sp>
    </p:spTree>
    <p:extLst>
      <p:ext uri="{BB962C8B-B14F-4D97-AF65-F5344CB8AC3E}">
        <p14:creationId xmlns:p14="http://schemas.microsoft.com/office/powerpoint/2010/main" val="5671831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CA"/>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CA"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6A4C918B-8046-4912-A87C-F6F8EE8E95D6}" type="datetimeFigureOut">
              <a:rPr lang="en-CA" smtClean="0"/>
              <a:t>2022-01-28</a:t>
            </a:fld>
            <a:endParaRPr lang="en-CA"/>
          </a:p>
        </p:txBody>
      </p:sp>
      <p:sp>
        <p:nvSpPr>
          <p:cNvPr id="6" name="Footer Placeholder 4"/>
          <p:cNvSpPr>
            <a:spLocks noGrp="1"/>
          </p:cNvSpPr>
          <p:nvPr>
            <p:ph type="ftr" sz="quarter" idx="11"/>
          </p:nvPr>
        </p:nvSpPr>
        <p:spPr/>
        <p:txBody>
          <a:bodyPr/>
          <a:lstStyle>
            <a:lvl1pPr>
              <a:defRPr/>
            </a:lvl1pPr>
          </a:lstStyle>
          <a:p>
            <a:endParaRPr lang="en-CA"/>
          </a:p>
        </p:txBody>
      </p:sp>
      <p:sp>
        <p:nvSpPr>
          <p:cNvPr id="7" name="Slide Number Placeholder 5"/>
          <p:cNvSpPr>
            <a:spLocks noGrp="1"/>
          </p:cNvSpPr>
          <p:nvPr>
            <p:ph type="sldNum" sz="quarter" idx="12"/>
          </p:nvPr>
        </p:nvSpPr>
        <p:spPr/>
        <p:txBody>
          <a:bodyPr/>
          <a:lstStyle>
            <a:lvl1pPr>
              <a:defRPr/>
            </a:lvl1pPr>
          </a:lstStyle>
          <a:p>
            <a:fld id="{482BA66A-9AF3-480E-96FD-A88D0DCB41EE}" type="slidenum">
              <a:rPr lang="en-CA" smtClean="0"/>
              <a:t>‹#›</a:t>
            </a:fld>
            <a:endParaRPr lang="en-CA"/>
          </a:p>
        </p:txBody>
      </p:sp>
    </p:spTree>
    <p:extLst>
      <p:ext uri="{BB962C8B-B14F-4D97-AF65-F5344CB8AC3E}">
        <p14:creationId xmlns:p14="http://schemas.microsoft.com/office/powerpoint/2010/main" val="33699092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theme" Target="../theme/theme2.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CA" altLang="en-US"/>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CA" alt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4C918B-8046-4912-A87C-F6F8EE8E95D6}" type="datetimeFigureOut">
              <a:rPr lang="en-CA" smtClean="0"/>
              <a:t>2022-01-28</a:t>
            </a:fld>
            <a:endParaRPr lang="en-CA"/>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smtClean="0">
                <a:solidFill>
                  <a:schemeClr val="tx1">
                    <a:tint val="75000"/>
                  </a:schemeClr>
                </a:solidFill>
              </a:defRPr>
            </a:lvl1pPr>
          </a:lstStyle>
          <a:p>
            <a:fld id="{482BA66A-9AF3-480E-96FD-A88D0DCB41EE}" type="slidenum">
              <a:rPr lang="en-CA" smtClean="0"/>
              <a:t>‹#›</a:t>
            </a:fld>
            <a:endParaRPr lang="en-CA"/>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9428" y="382465"/>
            <a:ext cx="8275238" cy="787945"/>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p:cNvSpPr>
            <a:spLocks noGrp="1"/>
          </p:cNvSpPr>
          <p:nvPr>
            <p:ph type="body" idx="1"/>
          </p:nvPr>
        </p:nvSpPr>
        <p:spPr>
          <a:xfrm>
            <a:off x="352295" y="1565424"/>
            <a:ext cx="11329259" cy="482453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96334394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txStyles>
    <p:titleStyle>
      <a:lvl1pPr algn="l" defTabSz="914377" rtl="0" eaLnBrk="1" latinLnBrk="0" hangingPunct="1">
        <a:spcBef>
          <a:spcPct val="0"/>
        </a:spcBef>
        <a:buNone/>
        <a:defRPr sz="4000" b="0" i="0" kern="1200">
          <a:solidFill>
            <a:schemeClr val="tx1"/>
          </a:solidFill>
          <a:latin typeface="Candara" panose="020E0502030303020204" pitchFamily="34" charset="0"/>
          <a:ea typeface="+mj-ea"/>
          <a:cs typeface="+mj-cs"/>
        </a:defRPr>
      </a:lvl1pPr>
    </p:titleStyle>
    <p:bodyStyle>
      <a:lvl1pPr marL="342891" indent="-342891" algn="l" defTabSz="914377" rtl="0" eaLnBrk="1" latinLnBrk="0" hangingPunct="1">
        <a:spcBef>
          <a:spcPct val="20000"/>
        </a:spcBef>
        <a:buFont typeface="Arial" panose="020B0604020202020204" pitchFamily="34" charset="0"/>
        <a:buChar char="•"/>
        <a:defRPr sz="2800" b="0" i="0" kern="1200">
          <a:solidFill>
            <a:schemeClr val="tx1"/>
          </a:solidFill>
          <a:latin typeface="Candara" panose="020E0502030303020204" pitchFamily="34" charset="0"/>
          <a:ea typeface="+mn-ea"/>
          <a:cs typeface="+mn-cs"/>
        </a:defRPr>
      </a:lvl1pPr>
      <a:lvl2pPr marL="742932" indent="-285744" algn="l" defTabSz="914377" rtl="0" eaLnBrk="1" latinLnBrk="0" hangingPunct="1">
        <a:spcBef>
          <a:spcPct val="20000"/>
        </a:spcBef>
        <a:buFont typeface="Arial" panose="020B0604020202020204" pitchFamily="34" charset="0"/>
        <a:buChar char="–"/>
        <a:defRPr sz="2400" b="0" i="0" kern="1200">
          <a:solidFill>
            <a:schemeClr val="tx1"/>
          </a:solidFill>
          <a:latin typeface="Candara" panose="020E0502030303020204" pitchFamily="34" charset="0"/>
          <a:ea typeface="+mn-ea"/>
          <a:cs typeface="+mn-cs"/>
        </a:defRPr>
      </a:lvl2pPr>
      <a:lvl3pPr marL="1142971" indent="-228594" algn="l" defTabSz="914377" rtl="0" eaLnBrk="1" latinLnBrk="0" hangingPunct="1">
        <a:spcBef>
          <a:spcPct val="20000"/>
        </a:spcBef>
        <a:buFont typeface="Arial" panose="020B0604020202020204" pitchFamily="34" charset="0"/>
        <a:buChar char="•"/>
        <a:defRPr sz="2000" b="0" i="0" kern="1200">
          <a:solidFill>
            <a:schemeClr val="tx1"/>
          </a:solidFill>
          <a:latin typeface="Candara" panose="020E0502030303020204" pitchFamily="34" charset="0"/>
          <a:ea typeface="+mn-ea"/>
          <a:cs typeface="+mn-cs"/>
        </a:defRPr>
      </a:lvl3pPr>
      <a:lvl4pPr marL="1600160" indent="-228594" algn="l" defTabSz="914377" rtl="0" eaLnBrk="1" latinLnBrk="0" hangingPunct="1">
        <a:spcBef>
          <a:spcPct val="20000"/>
        </a:spcBef>
        <a:buFont typeface="Arial" panose="020B0604020202020204" pitchFamily="34" charset="0"/>
        <a:buChar char="–"/>
        <a:defRPr sz="1800" b="0" i="0" kern="1200">
          <a:solidFill>
            <a:schemeClr val="tx1"/>
          </a:solidFill>
          <a:latin typeface="Candara" panose="020E0502030303020204" pitchFamily="34" charset="0"/>
          <a:ea typeface="+mn-ea"/>
          <a:cs typeface="+mn-cs"/>
        </a:defRPr>
      </a:lvl4pPr>
      <a:lvl5pPr marL="2057349" indent="-228594" algn="l" defTabSz="914377" rtl="0" eaLnBrk="1" latinLnBrk="0" hangingPunct="1">
        <a:spcBef>
          <a:spcPct val="20000"/>
        </a:spcBef>
        <a:buFont typeface="Arial" panose="020B0604020202020204" pitchFamily="34" charset="0"/>
        <a:buChar char="»"/>
        <a:defRPr sz="1800" b="0" i="0" kern="1200">
          <a:solidFill>
            <a:schemeClr val="tx1"/>
          </a:solidFill>
          <a:latin typeface="Candara" panose="020E0502030303020204" pitchFamily="34" charset="0"/>
          <a:ea typeface="+mn-ea"/>
          <a:cs typeface="+mn-cs"/>
        </a:defRPr>
      </a:lvl5pPr>
      <a:lvl6pPr marL="2514537"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hyperlink" Target="https://doi.org/10.1371/journal.pone.0238678" TargetMode="External"/><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https://www.forbes.com/sites/robertglatter/2020/09/20/covid-19-could-lead-to-declines-in-life-expectancy/#3f289a3f10b2"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tiff"/><Relationship Id="rId1" Type="http://schemas.openxmlformats.org/officeDocument/2006/relationships/slideLayout" Target="../slideLayouts/slideLayout13.xml"/><Relationship Id="rId4" Type="http://schemas.openxmlformats.org/officeDocument/2006/relationships/image" Target="../media/image24.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02C3E64-7A21-0541-9970-C2C335D1E3A1}"/>
              </a:ext>
            </a:extLst>
          </p:cNvPr>
          <p:cNvPicPr>
            <a:picLocks noChangeAspect="1"/>
          </p:cNvPicPr>
          <p:nvPr/>
        </p:nvPicPr>
        <p:blipFill>
          <a:blip r:embed="rId3">
            <a:extLst>
              <a:ext uri="{BEBA8EAE-BF5A-486C-A8C5-ECC9F3942E4B}">
                <a14:imgProps xmlns:a14="http://schemas.microsoft.com/office/drawing/2010/main">
                  <a14:imgLayer r:embed="rId4">
                    <a14:imgEffect>
                      <a14:artisticGlowEdges/>
                    </a14:imgEffect>
                    <a14:imgEffect>
                      <a14:sharpenSoften amount="50000"/>
                    </a14:imgEffect>
                    <a14:imgEffect>
                      <a14:colorTemperature colorTemp="11200"/>
                    </a14:imgEffect>
                    <a14:imgEffect>
                      <a14:saturation sat="66000"/>
                    </a14:imgEffect>
                  </a14:imgLayer>
                </a14:imgProps>
              </a:ext>
            </a:extLst>
          </a:blip>
          <a:stretch>
            <a:fillRect/>
          </a:stretch>
        </p:blipFill>
        <p:spPr>
          <a:xfrm>
            <a:off x="0" y="651356"/>
            <a:ext cx="12192000" cy="6206644"/>
          </a:xfrm>
          <a:prstGeom prst="rect">
            <a:avLst/>
          </a:prstGeom>
        </p:spPr>
      </p:pic>
      <p:sp>
        <p:nvSpPr>
          <p:cNvPr id="3" name="Subtitle 2"/>
          <p:cNvSpPr>
            <a:spLocks noGrp="1"/>
          </p:cNvSpPr>
          <p:nvPr>
            <p:ph type="subTitle" idx="1"/>
          </p:nvPr>
        </p:nvSpPr>
        <p:spPr>
          <a:xfrm>
            <a:off x="321326" y="304800"/>
            <a:ext cx="9508473" cy="1371600"/>
          </a:xfrm>
        </p:spPr>
        <p:txBody>
          <a:bodyPr/>
          <a:lstStyle/>
          <a:p>
            <a:pPr algn="l"/>
            <a:r>
              <a:rPr lang="en-CA" sz="2000" dirty="0">
                <a:solidFill>
                  <a:srgbClr val="FFC000"/>
                </a:solidFill>
              </a:rPr>
              <a:t>GEOG128 - Human Geography: Space, Place and Community</a:t>
            </a:r>
          </a:p>
        </p:txBody>
      </p:sp>
      <p:sp>
        <p:nvSpPr>
          <p:cNvPr id="4" name="TextBox 3">
            <a:extLst>
              <a:ext uri="{FF2B5EF4-FFF2-40B4-BE49-F238E27FC236}">
                <a16:creationId xmlns:a16="http://schemas.microsoft.com/office/drawing/2014/main" id="{FF908E20-B259-F84F-9054-0776A0656A8B}"/>
              </a:ext>
            </a:extLst>
          </p:cNvPr>
          <p:cNvSpPr txBox="1"/>
          <p:nvPr/>
        </p:nvSpPr>
        <p:spPr>
          <a:xfrm>
            <a:off x="321327" y="6324600"/>
            <a:ext cx="11718273" cy="369332"/>
          </a:xfrm>
          <a:prstGeom prst="rect">
            <a:avLst/>
          </a:prstGeom>
          <a:noFill/>
        </p:spPr>
        <p:txBody>
          <a:bodyPr wrap="none" rtlCol="0">
            <a:spAutoFit/>
          </a:bodyPr>
          <a:lstStyle/>
          <a:p>
            <a:r>
              <a:rPr lang="en-US" dirty="0">
                <a:solidFill>
                  <a:srgbClr val="FFC000"/>
                </a:solidFill>
                <a:latin typeface="Century Gothic" panose="020B0502020202020204" pitchFamily="34" charset="0"/>
              </a:rPr>
              <a:t>Dr Jonathan Cinnamon | Human Geography| Department of Community, Culture, and Global Studies</a:t>
            </a:r>
          </a:p>
        </p:txBody>
      </p:sp>
      <p:sp>
        <p:nvSpPr>
          <p:cNvPr id="5" name="TextBox 4">
            <a:extLst>
              <a:ext uri="{FF2B5EF4-FFF2-40B4-BE49-F238E27FC236}">
                <a16:creationId xmlns:a16="http://schemas.microsoft.com/office/drawing/2014/main" id="{9E7F5408-6F9E-1A4F-817D-C89F1C881A0C}"/>
              </a:ext>
            </a:extLst>
          </p:cNvPr>
          <p:cNvSpPr txBox="1"/>
          <p:nvPr/>
        </p:nvSpPr>
        <p:spPr>
          <a:xfrm>
            <a:off x="2057400" y="4333896"/>
            <a:ext cx="8744802" cy="1200329"/>
          </a:xfrm>
          <a:prstGeom prst="rect">
            <a:avLst/>
          </a:prstGeom>
          <a:solidFill>
            <a:schemeClr val="tx1"/>
          </a:solidFill>
        </p:spPr>
        <p:txBody>
          <a:bodyPr wrap="square" rtlCol="0">
            <a:spAutoFit/>
          </a:bodyPr>
          <a:lstStyle/>
          <a:p>
            <a:r>
              <a:rPr lang="en-US" sz="3600" b="1" dirty="0">
                <a:solidFill>
                  <a:srgbClr val="FFC000"/>
                </a:solidFill>
                <a:latin typeface="Century Gothic" panose="020B0502020202020204" pitchFamily="34" charset="0"/>
              </a:rPr>
              <a:t>Week 4: Health geographies recap and midterm preparation session</a:t>
            </a:r>
            <a:endParaRPr lang="en-US" sz="3600" dirty="0">
              <a:solidFill>
                <a:srgbClr val="FFC000"/>
              </a:solidFill>
              <a:latin typeface="Century Gothic" panose="020B0502020202020204" pitchFamily="34" charset="0"/>
            </a:endParaRPr>
          </a:p>
        </p:txBody>
      </p:sp>
    </p:spTree>
    <p:extLst>
      <p:ext uri="{BB962C8B-B14F-4D97-AF65-F5344CB8AC3E}">
        <p14:creationId xmlns:p14="http://schemas.microsoft.com/office/powerpoint/2010/main" val="26971442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73705D72-A0E6-2549-A651-41A66F43CE9A}"/>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6386809" y="120580"/>
            <a:ext cx="5506375" cy="661684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3BCF9B8-4375-A646-8539-DBC5D0A449EC}"/>
              </a:ext>
            </a:extLst>
          </p:cNvPr>
          <p:cNvSpPr txBox="1"/>
          <p:nvPr/>
        </p:nvSpPr>
        <p:spPr>
          <a:xfrm>
            <a:off x="367596" y="312699"/>
            <a:ext cx="5690002" cy="523220"/>
          </a:xfrm>
          <a:prstGeom prst="rect">
            <a:avLst/>
          </a:prstGeom>
          <a:noFill/>
        </p:spPr>
        <p:txBody>
          <a:bodyPr wrap="square" rtlCol="0">
            <a:spAutoFit/>
          </a:bodyPr>
          <a:lstStyle/>
          <a:p>
            <a:r>
              <a:rPr lang="en-US" sz="2800" b="1" i="1" dirty="0">
                <a:solidFill>
                  <a:srgbClr val="FF0000"/>
                </a:solidFill>
                <a:latin typeface="Candara" panose="020E0502030303020204" pitchFamily="34" charset="0"/>
              </a:rPr>
              <a:t>Emerging</a:t>
            </a:r>
            <a:r>
              <a:rPr lang="en-US" sz="2800" b="1" dirty="0">
                <a:solidFill>
                  <a:srgbClr val="FF0000"/>
                </a:solidFill>
                <a:latin typeface="Candara" panose="020E0502030303020204" pitchFamily="34" charset="0"/>
              </a:rPr>
              <a:t> </a:t>
            </a:r>
            <a:r>
              <a:rPr lang="en-US" sz="2800" dirty="0">
                <a:solidFill>
                  <a:srgbClr val="FF0000"/>
                </a:solidFill>
                <a:latin typeface="Candara" panose="020E0502030303020204" pitchFamily="34" charset="0"/>
              </a:rPr>
              <a:t>infectious diseases</a:t>
            </a:r>
          </a:p>
        </p:txBody>
      </p:sp>
      <p:sp>
        <p:nvSpPr>
          <p:cNvPr id="4" name="TextBox 3">
            <a:extLst>
              <a:ext uri="{FF2B5EF4-FFF2-40B4-BE49-F238E27FC236}">
                <a16:creationId xmlns:a16="http://schemas.microsoft.com/office/drawing/2014/main" id="{243A28F1-F6B5-4745-B488-B65805084246}"/>
              </a:ext>
            </a:extLst>
          </p:cNvPr>
          <p:cNvSpPr txBox="1"/>
          <p:nvPr/>
        </p:nvSpPr>
        <p:spPr>
          <a:xfrm>
            <a:off x="514881" y="1969830"/>
            <a:ext cx="5290311" cy="830997"/>
          </a:xfrm>
          <a:prstGeom prst="rect">
            <a:avLst/>
          </a:prstGeom>
          <a:noFill/>
        </p:spPr>
        <p:txBody>
          <a:bodyPr wrap="square" rtlCol="0">
            <a:spAutoFit/>
          </a:bodyPr>
          <a:lstStyle/>
          <a:p>
            <a:r>
              <a:rPr lang="en-US" sz="2400" dirty="0">
                <a:latin typeface="Candara" panose="020E0502030303020204" pitchFamily="34" charset="0"/>
              </a:rPr>
              <a:t>Estimated loss of life expectancy due to COVID-19</a:t>
            </a:r>
          </a:p>
        </p:txBody>
      </p:sp>
      <p:sp>
        <p:nvSpPr>
          <p:cNvPr id="7" name="Rectangle 6">
            <a:extLst>
              <a:ext uri="{FF2B5EF4-FFF2-40B4-BE49-F238E27FC236}">
                <a16:creationId xmlns:a16="http://schemas.microsoft.com/office/drawing/2014/main" id="{1777738C-82A5-564D-BA43-6171A0ACF984}"/>
              </a:ext>
            </a:extLst>
          </p:cNvPr>
          <p:cNvSpPr/>
          <p:nvPr/>
        </p:nvSpPr>
        <p:spPr>
          <a:xfrm>
            <a:off x="220069" y="6091089"/>
            <a:ext cx="6096000" cy="646331"/>
          </a:xfrm>
          <a:prstGeom prst="rect">
            <a:avLst/>
          </a:prstGeom>
        </p:spPr>
        <p:txBody>
          <a:bodyPr>
            <a:spAutoFit/>
          </a:bodyPr>
          <a:lstStyle/>
          <a:p>
            <a:r>
              <a:rPr lang="en-CA" sz="1200" dirty="0" err="1">
                <a:solidFill>
                  <a:srgbClr val="202020"/>
                </a:solidFill>
                <a:latin typeface="Helvetica" pitchFamily="2" charset="0"/>
              </a:rPr>
              <a:t>Marois</a:t>
            </a:r>
            <a:r>
              <a:rPr lang="en-CA" sz="1200" dirty="0">
                <a:solidFill>
                  <a:srgbClr val="202020"/>
                </a:solidFill>
                <a:latin typeface="Helvetica" pitchFamily="2" charset="0"/>
              </a:rPr>
              <a:t> G, </a:t>
            </a:r>
            <a:r>
              <a:rPr lang="en-CA" sz="1200" dirty="0" err="1">
                <a:solidFill>
                  <a:srgbClr val="202020"/>
                </a:solidFill>
                <a:latin typeface="Helvetica" pitchFamily="2" charset="0"/>
              </a:rPr>
              <a:t>Muttarak</a:t>
            </a:r>
            <a:r>
              <a:rPr lang="en-CA" sz="1200" dirty="0">
                <a:solidFill>
                  <a:srgbClr val="202020"/>
                </a:solidFill>
                <a:latin typeface="Helvetica" pitchFamily="2" charset="0"/>
              </a:rPr>
              <a:t> R, </a:t>
            </a:r>
            <a:r>
              <a:rPr lang="en-CA" sz="1200" dirty="0" err="1">
                <a:solidFill>
                  <a:srgbClr val="202020"/>
                </a:solidFill>
                <a:latin typeface="Helvetica" pitchFamily="2" charset="0"/>
              </a:rPr>
              <a:t>Scherbov</a:t>
            </a:r>
            <a:r>
              <a:rPr lang="en-CA" sz="1200" dirty="0">
                <a:solidFill>
                  <a:srgbClr val="202020"/>
                </a:solidFill>
                <a:latin typeface="Helvetica" pitchFamily="2" charset="0"/>
              </a:rPr>
              <a:t> S (2020) Assessing the potential impact of COVID-19 on life expectancy. PLOS ONE 15(9): e0238678. </a:t>
            </a:r>
            <a:r>
              <a:rPr lang="en-CA" sz="1200" u="sng" dirty="0">
                <a:solidFill>
                  <a:srgbClr val="3E0577"/>
                </a:solidFill>
                <a:latin typeface="Helvetica" pitchFamily="2" charset="0"/>
                <a:hlinkClick r:id="rId3"/>
              </a:rPr>
              <a:t>https://doi.org/10.1371/journal.pone.0238678</a:t>
            </a:r>
            <a:endParaRPr lang="en-US" sz="1200" dirty="0"/>
          </a:p>
        </p:txBody>
      </p:sp>
      <p:sp>
        <p:nvSpPr>
          <p:cNvPr id="8" name="Rectangle 7">
            <a:extLst>
              <a:ext uri="{FF2B5EF4-FFF2-40B4-BE49-F238E27FC236}">
                <a16:creationId xmlns:a16="http://schemas.microsoft.com/office/drawing/2014/main" id="{D698E8FD-70E3-1046-917E-2D000E16468B}"/>
              </a:ext>
            </a:extLst>
          </p:cNvPr>
          <p:cNvSpPr/>
          <p:nvPr/>
        </p:nvSpPr>
        <p:spPr>
          <a:xfrm>
            <a:off x="514881" y="3495239"/>
            <a:ext cx="5506375" cy="1200329"/>
          </a:xfrm>
          <a:prstGeom prst="rect">
            <a:avLst/>
          </a:prstGeom>
        </p:spPr>
        <p:txBody>
          <a:bodyPr wrap="square">
            <a:spAutoFit/>
          </a:bodyPr>
          <a:lstStyle/>
          <a:p>
            <a:r>
              <a:rPr lang="en-CA" dirty="0">
                <a:solidFill>
                  <a:srgbClr val="333333"/>
                </a:solidFill>
                <a:latin typeface="Candara" panose="020E0502030303020204" pitchFamily="34" charset="0"/>
              </a:rPr>
              <a:t>“unless we can contain the spread of Covid-19, it will most likely result in a reduction in life expectancy in those regions that are most affected by the disease” (</a:t>
            </a:r>
            <a:r>
              <a:rPr lang="en-CA" dirty="0">
                <a:solidFill>
                  <a:srgbClr val="333333"/>
                </a:solidFill>
                <a:latin typeface="Candara" panose="020E0502030303020204" pitchFamily="34" charset="0"/>
                <a:hlinkClick r:id="rId4"/>
              </a:rPr>
              <a:t>Forbes</a:t>
            </a:r>
            <a:r>
              <a:rPr lang="en-CA" dirty="0">
                <a:solidFill>
                  <a:srgbClr val="333333"/>
                </a:solidFill>
                <a:latin typeface="Candara" panose="020E0502030303020204" pitchFamily="34" charset="0"/>
              </a:rPr>
              <a:t>)</a:t>
            </a:r>
            <a:endParaRPr lang="en-US" dirty="0">
              <a:latin typeface="Candara" panose="020E0502030303020204" pitchFamily="34" charset="0"/>
            </a:endParaRPr>
          </a:p>
        </p:txBody>
      </p:sp>
    </p:spTree>
    <p:extLst>
      <p:ext uri="{BB962C8B-B14F-4D97-AF65-F5344CB8AC3E}">
        <p14:creationId xmlns:p14="http://schemas.microsoft.com/office/powerpoint/2010/main" val="4818852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26DFF-02DD-184F-8FA1-640BA1B21781}"/>
              </a:ext>
            </a:extLst>
          </p:cNvPr>
          <p:cNvSpPr>
            <a:spLocks noGrp="1"/>
          </p:cNvSpPr>
          <p:nvPr>
            <p:ph type="title"/>
          </p:nvPr>
        </p:nvSpPr>
        <p:spPr>
          <a:xfrm>
            <a:off x="699428" y="382465"/>
            <a:ext cx="9955320" cy="787945"/>
          </a:xfrm>
        </p:spPr>
        <p:txBody>
          <a:bodyPr>
            <a:normAutofit/>
          </a:bodyPr>
          <a:lstStyle/>
          <a:p>
            <a:r>
              <a:rPr lang="en-US" dirty="0"/>
              <a:t>Covid maps</a:t>
            </a:r>
          </a:p>
        </p:txBody>
      </p:sp>
      <p:pic>
        <p:nvPicPr>
          <p:cNvPr id="6" name="Picture 5">
            <a:extLst>
              <a:ext uri="{FF2B5EF4-FFF2-40B4-BE49-F238E27FC236}">
                <a16:creationId xmlns:a16="http://schemas.microsoft.com/office/drawing/2014/main" id="{BEC8CD94-1581-4343-B66B-3B43A5E2C7C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083680" y="1402603"/>
            <a:ext cx="8024640" cy="4766939"/>
          </a:xfrm>
          <a:prstGeom prst="rect">
            <a:avLst/>
          </a:prstGeom>
        </p:spPr>
      </p:pic>
      <p:sp>
        <p:nvSpPr>
          <p:cNvPr id="8" name="TextBox 7">
            <a:extLst>
              <a:ext uri="{FF2B5EF4-FFF2-40B4-BE49-F238E27FC236}">
                <a16:creationId xmlns:a16="http://schemas.microsoft.com/office/drawing/2014/main" id="{CC957DC1-24DE-C947-8629-B23934EEA826}"/>
              </a:ext>
            </a:extLst>
          </p:cNvPr>
          <p:cNvSpPr txBox="1"/>
          <p:nvPr/>
        </p:nvSpPr>
        <p:spPr>
          <a:xfrm>
            <a:off x="4788568" y="6488668"/>
            <a:ext cx="293061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ndara" panose="020E0502030303020204"/>
                <a:ea typeface="+mn-ea"/>
                <a:cs typeface="+mn-cs"/>
              </a:rPr>
              <a:t>Johns Hopkins </a:t>
            </a:r>
            <a:r>
              <a:rPr kumimoji="0" lang="en-US" sz="1800" b="0" i="0" u="none" strike="noStrike" kern="1200" cap="none" spc="0" normalizeH="0" baseline="0" noProof="0" dirty="0" err="1">
                <a:ln>
                  <a:noFill/>
                </a:ln>
                <a:solidFill>
                  <a:prstClr val="black"/>
                </a:solidFill>
                <a:effectLst/>
                <a:uLnTx/>
                <a:uFillTx/>
                <a:latin typeface="Candara" panose="020E0502030303020204"/>
                <a:ea typeface="+mn-ea"/>
                <a:cs typeface="+mn-cs"/>
              </a:rPr>
              <a:t>Covid</a:t>
            </a:r>
            <a:r>
              <a:rPr kumimoji="0" lang="en-US" sz="1800" b="0" i="0" u="none" strike="noStrike" kern="1200" cap="none" spc="0" normalizeH="0" baseline="0" noProof="0" dirty="0">
                <a:ln>
                  <a:noFill/>
                </a:ln>
                <a:solidFill>
                  <a:prstClr val="black"/>
                </a:solidFill>
                <a:effectLst/>
                <a:uLnTx/>
                <a:uFillTx/>
                <a:latin typeface="Candara" panose="020E0502030303020204"/>
                <a:ea typeface="+mn-ea"/>
                <a:cs typeface="+mn-cs"/>
              </a:rPr>
              <a:t> 19 data</a:t>
            </a:r>
          </a:p>
        </p:txBody>
      </p:sp>
    </p:spTree>
    <p:extLst>
      <p:ext uri="{BB962C8B-B14F-4D97-AF65-F5344CB8AC3E}">
        <p14:creationId xmlns:p14="http://schemas.microsoft.com/office/powerpoint/2010/main" val="335146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71C27A7-AFD1-444F-ADEF-8BC0DCC668D0}"/>
              </a:ext>
            </a:extLst>
          </p:cNvPr>
          <p:cNvPicPr>
            <a:picLocks noChangeAspect="1"/>
          </p:cNvPicPr>
          <p:nvPr/>
        </p:nvPicPr>
        <p:blipFill>
          <a:blip r:embed="rId2"/>
          <a:stretch>
            <a:fillRect/>
          </a:stretch>
        </p:blipFill>
        <p:spPr>
          <a:xfrm>
            <a:off x="2035141" y="1424890"/>
            <a:ext cx="8121717" cy="4766939"/>
          </a:xfrm>
          <a:prstGeom prst="rect">
            <a:avLst/>
          </a:prstGeom>
        </p:spPr>
      </p:pic>
      <p:sp>
        <p:nvSpPr>
          <p:cNvPr id="2" name="Title 1">
            <a:extLst>
              <a:ext uri="{FF2B5EF4-FFF2-40B4-BE49-F238E27FC236}">
                <a16:creationId xmlns:a16="http://schemas.microsoft.com/office/drawing/2014/main" id="{A2626DFF-02DD-184F-8FA1-640BA1B21781}"/>
              </a:ext>
            </a:extLst>
          </p:cNvPr>
          <p:cNvSpPr>
            <a:spLocks noGrp="1"/>
          </p:cNvSpPr>
          <p:nvPr>
            <p:ph type="title"/>
          </p:nvPr>
        </p:nvSpPr>
        <p:spPr>
          <a:xfrm>
            <a:off x="699428" y="382465"/>
            <a:ext cx="9955320" cy="787945"/>
          </a:xfrm>
        </p:spPr>
        <p:txBody>
          <a:bodyPr>
            <a:normAutofit/>
          </a:bodyPr>
          <a:lstStyle/>
          <a:p>
            <a:r>
              <a:rPr lang="en-US" dirty="0"/>
              <a:t>Covid maps: normalized </a:t>
            </a:r>
          </a:p>
        </p:txBody>
      </p:sp>
      <p:sp>
        <p:nvSpPr>
          <p:cNvPr id="5" name="TextBox 4">
            <a:extLst>
              <a:ext uri="{FF2B5EF4-FFF2-40B4-BE49-F238E27FC236}">
                <a16:creationId xmlns:a16="http://schemas.microsoft.com/office/drawing/2014/main" id="{F7994EF2-D61A-ED49-89F1-9905DBC433DA}"/>
              </a:ext>
            </a:extLst>
          </p:cNvPr>
          <p:cNvSpPr txBox="1"/>
          <p:nvPr/>
        </p:nvSpPr>
        <p:spPr>
          <a:xfrm>
            <a:off x="4788568" y="6488668"/>
            <a:ext cx="293061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ndara" panose="020E0502030303020204"/>
                <a:ea typeface="+mn-ea"/>
                <a:cs typeface="+mn-cs"/>
              </a:rPr>
              <a:t>Johns Hopkins </a:t>
            </a:r>
            <a:r>
              <a:rPr kumimoji="0" lang="en-US" sz="1800" b="0" i="0" u="none" strike="noStrike" kern="1200" cap="none" spc="0" normalizeH="0" baseline="0" noProof="0" dirty="0" err="1">
                <a:ln>
                  <a:noFill/>
                </a:ln>
                <a:solidFill>
                  <a:prstClr val="black"/>
                </a:solidFill>
                <a:effectLst/>
                <a:uLnTx/>
                <a:uFillTx/>
                <a:latin typeface="Candara" panose="020E0502030303020204"/>
                <a:ea typeface="+mn-ea"/>
                <a:cs typeface="+mn-cs"/>
              </a:rPr>
              <a:t>Covid</a:t>
            </a:r>
            <a:r>
              <a:rPr kumimoji="0" lang="en-US" sz="1800" b="0" i="0" u="none" strike="noStrike" kern="1200" cap="none" spc="0" normalizeH="0" baseline="0" noProof="0" dirty="0">
                <a:ln>
                  <a:noFill/>
                </a:ln>
                <a:solidFill>
                  <a:prstClr val="black"/>
                </a:solidFill>
                <a:effectLst/>
                <a:uLnTx/>
                <a:uFillTx/>
                <a:latin typeface="Candara" panose="020E0502030303020204"/>
                <a:ea typeface="+mn-ea"/>
                <a:cs typeface="+mn-cs"/>
              </a:rPr>
              <a:t> 19 data</a:t>
            </a:r>
          </a:p>
        </p:txBody>
      </p:sp>
    </p:spTree>
    <p:extLst>
      <p:ext uri="{BB962C8B-B14F-4D97-AF65-F5344CB8AC3E}">
        <p14:creationId xmlns:p14="http://schemas.microsoft.com/office/powerpoint/2010/main" val="1399066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26DFF-02DD-184F-8FA1-640BA1B21781}"/>
              </a:ext>
            </a:extLst>
          </p:cNvPr>
          <p:cNvSpPr>
            <a:spLocks noGrp="1"/>
          </p:cNvSpPr>
          <p:nvPr>
            <p:ph type="title"/>
          </p:nvPr>
        </p:nvSpPr>
        <p:spPr>
          <a:xfrm>
            <a:off x="699428" y="382465"/>
            <a:ext cx="9955320" cy="787945"/>
          </a:xfrm>
        </p:spPr>
        <p:txBody>
          <a:bodyPr>
            <a:normAutofit/>
          </a:bodyPr>
          <a:lstStyle/>
          <a:p>
            <a:r>
              <a:rPr lang="en-US" dirty="0" err="1"/>
              <a:t>Covid</a:t>
            </a:r>
            <a:r>
              <a:rPr lang="en-US" dirty="0"/>
              <a:t> maps: Proportional symbols</a:t>
            </a:r>
          </a:p>
        </p:txBody>
      </p:sp>
      <p:pic>
        <p:nvPicPr>
          <p:cNvPr id="3" name="Picture 2">
            <a:extLst>
              <a:ext uri="{FF2B5EF4-FFF2-40B4-BE49-F238E27FC236}">
                <a16:creationId xmlns:a16="http://schemas.microsoft.com/office/drawing/2014/main" id="{D944B7DA-CCC5-6F45-9BB6-CEB2EA9AB7E5}"/>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074922" y="1406579"/>
            <a:ext cx="8102747" cy="4729174"/>
          </a:xfrm>
          <a:prstGeom prst="rect">
            <a:avLst/>
          </a:prstGeom>
        </p:spPr>
      </p:pic>
      <p:sp>
        <p:nvSpPr>
          <p:cNvPr id="4" name="Rectangle 3">
            <a:extLst>
              <a:ext uri="{FF2B5EF4-FFF2-40B4-BE49-F238E27FC236}">
                <a16:creationId xmlns:a16="http://schemas.microsoft.com/office/drawing/2014/main" id="{F711B3E7-BE99-2D48-B6E1-744949C56275}"/>
              </a:ext>
            </a:extLst>
          </p:cNvPr>
          <p:cNvSpPr/>
          <p:nvPr/>
        </p:nvSpPr>
        <p:spPr>
          <a:xfrm>
            <a:off x="2074922" y="6100406"/>
            <a:ext cx="8819322"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000000"/>
                </a:solidFill>
                <a:effectLst/>
                <a:uLnTx/>
                <a:uFillTx/>
                <a:latin typeface="Open Sans"/>
                <a:ea typeface="+mn-ea"/>
                <a:cs typeface="+mn-cs"/>
              </a:rPr>
              <a:t>Each circle is scaled according to the number of cases within each of the countries</a:t>
            </a:r>
            <a:endParaRPr kumimoji="0" lang="en-US" sz="1800" b="0" i="0" u="none" strike="noStrike" kern="1200" cap="none" spc="0" normalizeH="0" baseline="0" noProof="0" dirty="0">
              <a:ln>
                <a:noFill/>
              </a:ln>
              <a:solidFill>
                <a:prstClr val="black"/>
              </a:solidFill>
              <a:effectLst/>
              <a:uLnTx/>
              <a:uFillTx/>
              <a:latin typeface="Candara" panose="020E0502030303020204"/>
              <a:ea typeface="+mn-ea"/>
              <a:cs typeface="+mn-cs"/>
            </a:endParaRPr>
          </a:p>
        </p:txBody>
      </p:sp>
      <p:sp>
        <p:nvSpPr>
          <p:cNvPr id="6" name="TextBox 5">
            <a:extLst>
              <a:ext uri="{FF2B5EF4-FFF2-40B4-BE49-F238E27FC236}">
                <a16:creationId xmlns:a16="http://schemas.microsoft.com/office/drawing/2014/main" id="{2894BB77-C85E-3B4F-8552-A39B00C65FD8}"/>
              </a:ext>
            </a:extLst>
          </p:cNvPr>
          <p:cNvSpPr txBox="1"/>
          <p:nvPr/>
        </p:nvSpPr>
        <p:spPr>
          <a:xfrm>
            <a:off x="4788568" y="6488668"/>
            <a:ext cx="293061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ndara" panose="020E0502030303020204"/>
                <a:ea typeface="+mn-ea"/>
                <a:cs typeface="+mn-cs"/>
              </a:rPr>
              <a:t>Johns Hopkins </a:t>
            </a:r>
            <a:r>
              <a:rPr kumimoji="0" lang="en-US" sz="1800" b="0" i="0" u="none" strike="noStrike" kern="1200" cap="none" spc="0" normalizeH="0" baseline="0" noProof="0" dirty="0" err="1">
                <a:ln>
                  <a:noFill/>
                </a:ln>
                <a:solidFill>
                  <a:prstClr val="black"/>
                </a:solidFill>
                <a:effectLst/>
                <a:uLnTx/>
                <a:uFillTx/>
                <a:latin typeface="Candara" panose="020E0502030303020204"/>
                <a:ea typeface="+mn-ea"/>
                <a:cs typeface="+mn-cs"/>
              </a:rPr>
              <a:t>Covid</a:t>
            </a:r>
            <a:r>
              <a:rPr kumimoji="0" lang="en-US" sz="1800" b="0" i="0" u="none" strike="noStrike" kern="1200" cap="none" spc="0" normalizeH="0" baseline="0" noProof="0" dirty="0">
                <a:ln>
                  <a:noFill/>
                </a:ln>
                <a:solidFill>
                  <a:prstClr val="black"/>
                </a:solidFill>
                <a:effectLst/>
                <a:uLnTx/>
                <a:uFillTx/>
                <a:latin typeface="Candara" panose="020E0502030303020204"/>
                <a:ea typeface="+mn-ea"/>
                <a:cs typeface="+mn-cs"/>
              </a:rPr>
              <a:t> 19 data</a:t>
            </a:r>
          </a:p>
        </p:txBody>
      </p:sp>
    </p:spTree>
    <p:extLst>
      <p:ext uri="{BB962C8B-B14F-4D97-AF65-F5344CB8AC3E}">
        <p14:creationId xmlns:p14="http://schemas.microsoft.com/office/powerpoint/2010/main" val="18147532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25AE2664-58DD-9E45-BF4D-C309394EE5C8}"/>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2464903" y="1150724"/>
            <a:ext cx="8041155" cy="546105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04F0C95-B8A2-834E-93BC-D120FC9E3066}"/>
              </a:ext>
            </a:extLst>
          </p:cNvPr>
          <p:cNvSpPr/>
          <p:nvPr/>
        </p:nvSpPr>
        <p:spPr>
          <a:xfrm>
            <a:off x="0" y="6596390"/>
            <a:ext cx="7911549" cy="2616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50000"/>
                  </a:prstClr>
                </a:solidFill>
                <a:effectLst/>
                <a:uLnTx/>
                <a:uFillTx/>
                <a:latin typeface="Candara" panose="020E0502030303020204"/>
                <a:ea typeface="+mn-ea"/>
                <a:cs typeface="+mn-cs"/>
              </a:rPr>
              <a:t>https://cangeo-media-library.s3.amazonaws.com/s3fs-public/images/</a:t>
            </a:r>
            <a:r>
              <a:rPr kumimoji="0" lang="en-US" sz="1100" b="0" i="0" u="none" strike="noStrike" kern="1200" cap="none" spc="0" normalizeH="0" baseline="0" noProof="0" dirty="0" err="1">
                <a:ln>
                  <a:noFill/>
                </a:ln>
                <a:solidFill>
                  <a:prstClr val="white">
                    <a:lumMod val="50000"/>
                  </a:prstClr>
                </a:solidFill>
                <a:effectLst/>
                <a:uLnTx/>
                <a:uFillTx/>
                <a:latin typeface="Candara" panose="020E0502030303020204"/>
                <a:ea typeface="+mn-ea"/>
                <a:cs typeface="+mn-cs"/>
              </a:rPr>
              <a:t>web_articles</a:t>
            </a:r>
            <a:r>
              <a:rPr kumimoji="0" lang="en-US" sz="1100" b="0" i="0" u="none" strike="noStrike" kern="1200" cap="none" spc="0" normalizeH="0" baseline="0" noProof="0" dirty="0">
                <a:ln>
                  <a:noFill/>
                </a:ln>
                <a:solidFill>
                  <a:prstClr val="white">
                    <a:lumMod val="50000"/>
                  </a:prstClr>
                </a:solidFill>
                <a:effectLst/>
                <a:uLnTx/>
                <a:uFillTx/>
                <a:latin typeface="Candara" panose="020E0502030303020204"/>
                <a:ea typeface="+mn-ea"/>
                <a:cs typeface="+mn-cs"/>
              </a:rPr>
              <a:t>/covid-19_in_canada_1200_march31.jpg</a:t>
            </a:r>
          </a:p>
        </p:txBody>
      </p:sp>
      <p:sp>
        <p:nvSpPr>
          <p:cNvPr id="7" name="Title 1">
            <a:extLst>
              <a:ext uri="{FF2B5EF4-FFF2-40B4-BE49-F238E27FC236}">
                <a16:creationId xmlns:a16="http://schemas.microsoft.com/office/drawing/2014/main" id="{12E49F89-1A5D-F748-BA0D-02AAD6269239}"/>
              </a:ext>
            </a:extLst>
          </p:cNvPr>
          <p:cNvSpPr>
            <a:spLocks noGrp="1"/>
          </p:cNvSpPr>
          <p:nvPr>
            <p:ph type="title"/>
          </p:nvPr>
        </p:nvSpPr>
        <p:spPr>
          <a:xfrm>
            <a:off x="699428" y="382465"/>
            <a:ext cx="9955320" cy="787945"/>
          </a:xfrm>
        </p:spPr>
        <p:txBody>
          <a:bodyPr>
            <a:normAutofit/>
          </a:bodyPr>
          <a:lstStyle/>
          <a:p>
            <a:r>
              <a:rPr lang="en-US" dirty="0" err="1"/>
              <a:t>Covid</a:t>
            </a:r>
            <a:r>
              <a:rPr lang="en-US" dirty="0"/>
              <a:t> maps: Proportional symbols</a:t>
            </a:r>
          </a:p>
        </p:txBody>
      </p:sp>
    </p:spTree>
    <p:extLst>
      <p:ext uri="{BB962C8B-B14F-4D97-AF65-F5344CB8AC3E}">
        <p14:creationId xmlns:p14="http://schemas.microsoft.com/office/powerpoint/2010/main" val="3397430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122" name="Picture 2" descr="Image">
            <a:extLst>
              <a:ext uri="{FF2B5EF4-FFF2-40B4-BE49-F238E27FC236}">
                <a16:creationId xmlns:a16="http://schemas.microsoft.com/office/drawing/2014/main" id="{01A4CBE1-4934-9A41-863F-596E8FE1AA5C}"/>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2471762" y="1750842"/>
            <a:ext cx="7248476" cy="4214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75837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3A48DE2-CDAD-9D42-82F8-208E35384C4A}"/>
              </a:ext>
            </a:extLst>
          </p:cNvPr>
          <p:cNvPicPr>
            <a:picLocks noChangeAspect="1"/>
          </p:cNvPicPr>
          <p:nvPr/>
        </p:nvPicPr>
        <p:blipFill>
          <a:blip r:embed="rId2"/>
          <a:stretch>
            <a:fillRect/>
          </a:stretch>
        </p:blipFill>
        <p:spPr>
          <a:xfrm>
            <a:off x="6071383" y="0"/>
            <a:ext cx="5806566" cy="6858000"/>
          </a:xfrm>
          <a:prstGeom prst="rect">
            <a:avLst/>
          </a:prstGeom>
        </p:spPr>
      </p:pic>
      <p:pic>
        <p:nvPicPr>
          <p:cNvPr id="5" name="Picture 4">
            <a:extLst>
              <a:ext uri="{FF2B5EF4-FFF2-40B4-BE49-F238E27FC236}">
                <a16:creationId xmlns:a16="http://schemas.microsoft.com/office/drawing/2014/main" id="{95E9C3A8-48E3-6544-908E-F47B37DF08F1}"/>
              </a:ext>
            </a:extLst>
          </p:cNvPr>
          <p:cNvPicPr>
            <a:picLocks noChangeAspect="1"/>
          </p:cNvPicPr>
          <p:nvPr/>
        </p:nvPicPr>
        <p:blipFill>
          <a:blip r:embed="rId3"/>
          <a:stretch>
            <a:fillRect/>
          </a:stretch>
        </p:blipFill>
        <p:spPr>
          <a:xfrm>
            <a:off x="314051" y="1272209"/>
            <a:ext cx="5699430" cy="5585791"/>
          </a:xfrm>
          <a:prstGeom prst="rect">
            <a:avLst/>
          </a:prstGeom>
        </p:spPr>
      </p:pic>
      <p:pic>
        <p:nvPicPr>
          <p:cNvPr id="6" name="Picture 5">
            <a:extLst>
              <a:ext uri="{FF2B5EF4-FFF2-40B4-BE49-F238E27FC236}">
                <a16:creationId xmlns:a16="http://schemas.microsoft.com/office/drawing/2014/main" id="{19A9E78B-2329-6342-BFF5-F9FC2AC002D6}"/>
              </a:ext>
            </a:extLst>
          </p:cNvPr>
          <p:cNvPicPr>
            <a:picLocks noChangeAspect="1"/>
          </p:cNvPicPr>
          <p:nvPr/>
        </p:nvPicPr>
        <p:blipFill>
          <a:blip r:embed="rId4"/>
          <a:stretch>
            <a:fillRect/>
          </a:stretch>
        </p:blipFill>
        <p:spPr>
          <a:xfrm>
            <a:off x="256149" y="674369"/>
            <a:ext cx="5516905" cy="597840"/>
          </a:xfrm>
          <a:prstGeom prst="rect">
            <a:avLst/>
          </a:prstGeom>
        </p:spPr>
      </p:pic>
    </p:spTree>
    <p:extLst>
      <p:ext uri="{BB962C8B-B14F-4D97-AF65-F5344CB8AC3E}">
        <p14:creationId xmlns:p14="http://schemas.microsoft.com/office/powerpoint/2010/main" val="1411978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63E1E-12D3-DD40-B900-47575505780E}"/>
              </a:ext>
            </a:extLst>
          </p:cNvPr>
          <p:cNvSpPr>
            <a:spLocks noGrp="1"/>
          </p:cNvSpPr>
          <p:nvPr>
            <p:ph type="title"/>
          </p:nvPr>
        </p:nvSpPr>
        <p:spPr>
          <a:solidFill>
            <a:schemeClr val="bg1">
              <a:lumMod val="75000"/>
            </a:schemeClr>
          </a:solidFill>
        </p:spPr>
        <p:txBody>
          <a:bodyPr/>
          <a:lstStyle/>
          <a:p>
            <a:r>
              <a:rPr lang="en-US" dirty="0"/>
              <a:t>Midterm 1(</a:t>
            </a:r>
            <a:r>
              <a:rPr lang="en-CA" dirty="0"/>
              <a:t>worth 20% overall)</a:t>
            </a:r>
            <a:endParaRPr lang="en-US" dirty="0"/>
          </a:p>
        </p:txBody>
      </p:sp>
      <p:sp>
        <p:nvSpPr>
          <p:cNvPr id="3" name="Content Placeholder 2">
            <a:extLst>
              <a:ext uri="{FF2B5EF4-FFF2-40B4-BE49-F238E27FC236}">
                <a16:creationId xmlns:a16="http://schemas.microsoft.com/office/drawing/2014/main" id="{60322104-0AF5-EF49-87A7-31B726F0DCA4}"/>
              </a:ext>
            </a:extLst>
          </p:cNvPr>
          <p:cNvSpPr>
            <a:spLocks noGrp="1"/>
          </p:cNvSpPr>
          <p:nvPr>
            <p:ph idx="1"/>
          </p:nvPr>
        </p:nvSpPr>
        <p:spPr>
          <a:xfrm>
            <a:off x="457200" y="1921933"/>
            <a:ext cx="11277600" cy="4876800"/>
          </a:xfrm>
        </p:spPr>
        <p:txBody>
          <a:bodyPr/>
          <a:lstStyle/>
          <a:p>
            <a:pPr lvl="1"/>
            <a:r>
              <a:rPr lang="en-CA" dirty="0"/>
              <a:t>covers weeks 1-4 (lectures, activities, course material, textbook chapter 1-2).</a:t>
            </a:r>
          </a:p>
          <a:p>
            <a:pPr lvl="1"/>
            <a:r>
              <a:rPr lang="en-CA" dirty="0"/>
              <a:t>available through Canvas&gt;Quizzes, from 8 am to 8pm on Tuesday Feb 8</a:t>
            </a:r>
            <a:r>
              <a:rPr lang="en-CA" baseline="30000" dirty="0"/>
              <a:t>th</a:t>
            </a:r>
            <a:r>
              <a:rPr lang="en-CA" dirty="0"/>
              <a:t>. </a:t>
            </a:r>
          </a:p>
          <a:p>
            <a:pPr lvl="1"/>
            <a:r>
              <a:rPr lang="en-CA" dirty="0"/>
              <a:t>Two hours maximum to complete the midterm (unless you have accommodations). </a:t>
            </a:r>
          </a:p>
          <a:p>
            <a:pPr lvl="1"/>
            <a:r>
              <a:rPr lang="en-CA" dirty="0"/>
              <a:t>Once you start the quiz, the 2-hour time limit begins. Complete your work in a Word document, clearly indicate each question you are answering, and upload the document at or before the 2-hour limit.</a:t>
            </a:r>
          </a:p>
          <a:p>
            <a:pPr lvl="1"/>
            <a:r>
              <a:rPr lang="en-CA" dirty="0"/>
              <a:t>You will answer 5 questions out of a choice of 8 </a:t>
            </a:r>
          </a:p>
          <a:p>
            <a:pPr lvl="1"/>
            <a:r>
              <a:rPr lang="en-CA" dirty="0"/>
              <a:t>Each question is worth 4 marks each</a:t>
            </a:r>
          </a:p>
          <a:p>
            <a:pPr lvl="1"/>
            <a:r>
              <a:rPr lang="en-CA" dirty="0"/>
              <a:t>Each answer may be no more than 6 sentences.</a:t>
            </a:r>
          </a:p>
          <a:p>
            <a:pPr lvl="1"/>
            <a:r>
              <a:rPr lang="en-CA" dirty="0"/>
              <a:t>Open book exam</a:t>
            </a:r>
          </a:p>
          <a:p>
            <a:pPr marL="0" indent="0">
              <a:buNone/>
            </a:pPr>
            <a:endParaRPr lang="en-CA" dirty="0"/>
          </a:p>
          <a:p>
            <a:endParaRPr lang="en-US" dirty="0"/>
          </a:p>
        </p:txBody>
      </p:sp>
    </p:spTree>
    <p:extLst>
      <p:ext uri="{BB962C8B-B14F-4D97-AF65-F5344CB8AC3E}">
        <p14:creationId xmlns:p14="http://schemas.microsoft.com/office/powerpoint/2010/main" val="6238923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7FE55B-57BB-6841-BBA7-0292803B0755}"/>
              </a:ext>
            </a:extLst>
          </p:cNvPr>
          <p:cNvSpPr>
            <a:spLocks noGrp="1"/>
          </p:cNvSpPr>
          <p:nvPr>
            <p:ph idx="1"/>
          </p:nvPr>
        </p:nvSpPr>
        <p:spPr>
          <a:xfrm>
            <a:off x="762000" y="914400"/>
            <a:ext cx="10972800" cy="5257800"/>
          </a:xfrm>
        </p:spPr>
        <p:txBody>
          <a:bodyPr/>
          <a:lstStyle/>
          <a:p>
            <a:pPr marL="514350" lvl="0" indent="-514350">
              <a:buFont typeface="+mj-lt"/>
              <a:buAutoNum type="arabicPeriod"/>
            </a:pPr>
            <a:r>
              <a:rPr lang="en-CA" dirty="0"/>
              <a:t>Explain why locations are places to some people and not to others.</a:t>
            </a:r>
          </a:p>
          <a:p>
            <a:pPr marL="514350" lvl="0" indent="-514350">
              <a:buFont typeface="+mj-lt"/>
              <a:buAutoNum type="arabicPeriod"/>
            </a:pPr>
            <a:endParaRPr lang="en-CA" dirty="0"/>
          </a:p>
          <a:p>
            <a:pPr marL="514350" lvl="0" indent="-514350">
              <a:buFont typeface="+mj-lt"/>
              <a:buAutoNum type="arabicPeriod"/>
            </a:pPr>
            <a:r>
              <a:rPr lang="en-CA" dirty="0"/>
              <a:t>Differentiate between reference and thematic maps.</a:t>
            </a:r>
          </a:p>
          <a:p>
            <a:pPr marL="514350" lvl="0" indent="-514350">
              <a:buFont typeface="+mj-lt"/>
              <a:buAutoNum type="arabicPeriod"/>
            </a:pPr>
            <a:endParaRPr lang="en-CA" dirty="0"/>
          </a:p>
          <a:p>
            <a:pPr marL="514350" lvl="0" indent="-514350">
              <a:buFont typeface="+mj-lt"/>
              <a:buAutoNum type="arabicPeriod"/>
            </a:pPr>
            <a:r>
              <a:rPr lang="en-CA" dirty="0"/>
              <a:t>Differentiate among the three types of regions and provide examples of each.</a:t>
            </a:r>
          </a:p>
          <a:p>
            <a:pPr marL="514350" lvl="0" indent="-514350">
              <a:buFont typeface="+mj-lt"/>
              <a:buAutoNum type="arabicPeriod"/>
            </a:pPr>
            <a:endParaRPr lang="en-CA" dirty="0"/>
          </a:p>
          <a:p>
            <a:pPr marL="514350" lvl="0" indent="-514350">
              <a:buFont typeface="+mj-lt"/>
              <a:buAutoNum type="arabicPeriod"/>
            </a:pPr>
            <a:r>
              <a:rPr lang="en-CA" dirty="0"/>
              <a:t>Explain how different types of stores illustrate distance decay.</a:t>
            </a:r>
          </a:p>
          <a:p>
            <a:pPr marL="514350" lvl="0" indent="-514350">
              <a:buFont typeface="+mj-lt"/>
              <a:buAutoNum type="arabicPeriod"/>
            </a:pPr>
            <a:endParaRPr lang="en-CA" dirty="0"/>
          </a:p>
          <a:p>
            <a:pPr marL="514350" lvl="0" indent="-514350">
              <a:buFont typeface="+mj-lt"/>
              <a:buAutoNum type="arabicPeriod"/>
            </a:pPr>
            <a:r>
              <a:rPr lang="en-CA" dirty="0"/>
              <a:t>Differentiate between latitude and longitude.</a:t>
            </a:r>
          </a:p>
        </p:txBody>
      </p:sp>
    </p:spTree>
    <p:extLst>
      <p:ext uri="{BB962C8B-B14F-4D97-AF65-F5344CB8AC3E}">
        <p14:creationId xmlns:p14="http://schemas.microsoft.com/office/powerpoint/2010/main" val="41992423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898CEC-9825-1F40-B4D0-D25ADF6EA216}"/>
              </a:ext>
            </a:extLst>
          </p:cNvPr>
          <p:cNvSpPr>
            <a:spLocks noGrp="1"/>
          </p:cNvSpPr>
          <p:nvPr>
            <p:ph idx="1"/>
          </p:nvPr>
        </p:nvSpPr>
        <p:spPr>
          <a:xfrm>
            <a:off x="762000" y="609600"/>
            <a:ext cx="10972800" cy="6019800"/>
          </a:xfrm>
        </p:spPr>
        <p:txBody>
          <a:bodyPr/>
          <a:lstStyle/>
          <a:p>
            <a:pPr marL="514350" lvl="0" indent="-514350">
              <a:buFont typeface="+mj-lt"/>
              <a:buAutoNum type="arabicPeriod" startAt="6"/>
            </a:pPr>
            <a:r>
              <a:rPr lang="en-CA" dirty="0"/>
              <a:t>Explain how flooding in British Columbia can have far-reaching consequences.</a:t>
            </a:r>
          </a:p>
          <a:p>
            <a:pPr marL="514350" lvl="0" indent="-514350">
              <a:buFont typeface="+mj-lt"/>
              <a:buAutoNum type="arabicPeriod" startAt="6"/>
            </a:pPr>
            <a:endParaRPr lang="en-CA" dirty="0"/>
          </a:p>
          <a:p>
            <a:pPr marL="514350" lvl="0" indent="-514350">
              <a:buFont typeface="+mj-lt"/>
              <a:buAutoNum type="arabicPeriod" startAt="6"/>
            </a:pPr>
            <a:r>
              <a:rPr lang="en-CA" dirty="0"/>
              <a:t>Identify the various factors that explain and account for migration.</a:t>
            </a:r>
          </a:p>
          <a:p>
            <a:pPr marL="514350" lvl="0" indent="-514350">
              <a:buFont typeface="+mj-lt"/>
              <a:buAutoNum type="arabicPeriod" startAt="6"/>
            </a:pPr>
            <a:endParaRPr lang="en-CA" dirty="0"/>
          </a:p>
          <a:p>
            <a:pPr marL="514350" lvl="0" indent="-514350">
              <a:buFont typeface="+mj-lt"/>
              <a:buAutoNum type="arabicPeriod" startAt="6"/>
            </a:pPr>
            <a:r>
              <a:rPr lang="en-CA" dirty="0"/>
              <a:t>Explain the demographic transition model.</a:t>
            </a:r>
          </a:p>
          <a:p>
            <a:pPr marL="514350" lvl="0" indent="-514350">
              <a:buFont typeface="+mj-lt"/>
              <a:buAutoNum type="arabicPeriod" startAt="6"/>
            </a:pPr>
            <a:endParaRPr lang="en-CA" dirty="0"/>
          </a:p>
          <a:p>
            <a:pPr marL="514350" lvl="0" indent="-514350">
              <a:buFont typeface="+mj-lt"/>
              <a:buAutoNum type="arabicPeriod" startAt="6"/>
            </a:pPr>
            <a:r>
              <a:rPr lang="en-CA" dirty="0"/>
              <a:t>Differentiate between a pandemic and an epidemic, using examples.</a:t>
            </a:r>
          </a:p>
          <a:p>
            <a:pPr marL="514350" lvl="0" indent="-514350">
              <a:buFont typeface="+mj-lt"/>
              <a:buAutoNum type="arabicPeriod" startAt="6"/>
            </a:pPr>
            <a:endParaRPr lang="en-CA" dirty="0"/>
          </a:p>
          <a:p>
            <a:pPr marL="514350" indent="-514350">
              <a:buFont typeface="+mj-lt"/>
              <a:buAutoNum type="arabicPeriod" startAt="6"/>
            </a:pPr>
            <a:r>
              <a:rPr lang="en-CA" dirty="0"/>
              <a:t>Compare and contrast two types of migration. Provide specific examples of each from history. </a:t>
            </a:r>
          </a:p>
          <a:p>
            <a:pPr marL="514350" lvl="0" indent="-514350">
              <a:buFont typeface="+mj-lt"/>
              <a:buAutoNum type="arabicPeriod" startAt="6"/>
            </a:pPr>
            <a:endParaRPr lang="en-CA" dirty="0"/>
          </a:p>
          <a:p>
            <a:pPr marL="514350" indent="-514350">
              <a:buFont typeface="+mj-lt"/>
              <a:buAutoNum type="arabicPeriod" startAt="6"/>
            </a:pPr>
            <a:endParaRPr lang="en-US" dirty="0"/>
          </a:p>
        </p:txBody>
      </p:sp>
    </p:spTree>
    <p:extLst>
      <p:ext uri="{BB962C8B-B14F-4D97-AF65-F5344CB8AC3E}">
        <p14:creationId xmlns:p14="http://schemas.microsoft.com/office/powerpoint/2010/main" val="1937339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94CFBEB-2AE1-4940-AC95-A8E0004D638E}"/>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16154" b="30000"/>
          <a:stretch/>
        </p:blipFill>
        <p:spPr>
          <a:xfrm>
            <a:off x="228600" y="303853"/>
            <a:ext cx="5486399" cy="6077819"/>
          </a:xfrm>
          <a:prstGeom prst="rect">
            <a:avLst/>
          </a:prstGeom>
        </p:spPr>
      </p:pic>
      <p:pic>
        <p:nvPicPr>
          <p:cNvPr id="5" name="Picture 4">
            <a:extLst>
              <a:ext uri="{FF2B5EF4-FFF2-40B4-BE49-F238E27FC236}">
                <a16:creationId xmlns:a16="http://schemas.microsoft.com/office/drawing/2014/main" id="{0413CE82-F757-2A42-8593-48ABEA9838F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16023"/>
          <a:stretch/>
        </p:blipFill>
        <p:spPr>
          <a:xfrm>
            <a:off x="6009461" y="447534"/>
            <a:ext cx="5953939" cy="6029466"/>
          </a:xfrm>
          <a:prstGeom prst="rect">
            <a:avLst/>
          </a:prstGeom>
        </p:spPr>
      </p:pic>
    </p:spTree>
    <p:extLst>
      <p:ext uri="{BB962C8B-B14F-4D97-AF65-F5344CB8AC3E}">
        <p14:creationId xmlns:p14="http://schemas.microsoft.com/office/powerpoint/2010/main" val="41494981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DDB3B-81EB-FD45-815C-39F3023F8977}"/>
              </a:ext>
            </a:extLst>
          </p:cNvPr>
          <p:cNvSpPr>
            <a:spLocks noGrp="1"/>
          </p:cNvSpPr>
          <p:nvPr>
            <p:ph type="title"/>
          </p:nvPr>
        </p:nvSpPr>
        <p:spPr>
          <a:xfrm>
            <a:off x="609600" y="457200"/>
            <a:ext cx="10972800" cy="1143000"/>
          </a:xfrm>
        </p:spPr>
        <p:txBody>
          <a:bodyPr/>
          <a:lstStyle/>
          <a:p>
            <a:r>
              <a:rPr lang="en-US" sz="3600" dirty="0"/>
              <a:t>2.</a:t>
            </a:r>
            <a:r>
              <a:rPr lang="en-CA" sz="3600" dirty="0"/>
              <a:t> Explain and differentiate between reference and thematic maps</a:t>
            </a:r>
            <a:br>
              <a:rPr lang="en-CA" sz="3600" dirty="0"/>
            </a:br>
            <a:r>
              <a:rPr lang="en-CA" sz="3600" dirty="0"/>
              <a:t> </a:t>
            </a:r>
            <a:endParaRPr lang="en-US" sz="3600" dirty="0"/>
          </a:p>
        </p:txBody>
      </p:sp>
      <p:sp>
        <p:nvSpPr>
          <p:cNvPr id="4" name="Rectangle 3">
            <a:extLst>
              <a:ext uri="{FF2B5EF4-FFF2-40B4-BE49-F238E27FC236}">
                <a16:creationId xmlns:a16="http://schemas.microsoft.com/office/drawing/2014/main" id="{33C39B64-77D7-8546-BFD4-1A92B9BD32E1}"/>
              </a:ext>
            </a:extLst>
          </p:cNvPr>
          <p:cNvSpPr/>
          <p:nvPr/>
        </p:nvSpPr>
        <p:spPr>
          <a:xfrm>
            <a:off x="800100" y="2286000"/>
            <a:ext cx="10591800" cy="3539430"/>
          </a:xfrm>
          <a:prstGeom prst="rect">
            <a:avLst/>
          </a:prstGeom>
        </p:spPr>
        <p:txBody>
          <a:bodyPr wrap="square">
            <a:spAutoFit/>
          </a:bodyPr>
          <a:lstStyle/>
          <a:p>
            <a:pPr algn="just"/>
            <a:r>
              <a:rPr lang="en-CA" sz="2800" dirty="0">
                <a:latin typeface="Garamond" panose="02020404030301010803" pitchFamily="18" charset="0"/>
                <a:ea typeface="Times New Roman" panose="02020603050405020304" pitchFamily="18" charset="0"/>
                <a:cs typeface="Times New Roman" panose="02020603050405020304" pitchFamily="18" charset="0"/>
              </a:rPr>
              <a:t>Reference maps are used to accurately communicate information to map readers about locations of geographic phenomena, such as cities, points of interest, buildings, and physical geographic features. Some examples of reference maps include topographical maps and street maps. Thematic maps are used for analytical purposes, to help solve a problem or to show spatial patterns and trends. They often illustrate spatial concepts, such as the distribution or diffusion of geographic phenomena. Some examples of thematic maps include dot maps, choropleth maps, and cartograms.</a:t>
            </a:r>
            <a:endParaRPr lang="en-US" sz="2800" dirty="0"/>
          </a:p>
        </p:txBody>
      </p:sp>
    </p:spTree>
    <p:extLst>
      <p:ext uri="{BB962C8B-B14F-4D97-AF65-F5344CB8AC3E}">
        <p14:creationId xmlns:p14="http://schemas.microsoft.com/office/powerpoint/2010/main" val="34013411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1D65AA-6961-7E46-BFF8-1BAE5378F901}"/>
              </a:ext>
            </a:extLst>
          </p:cNvPr>
          <p:cNvSpPr>
            <a:spLocks noGrp="1"/>
          </p:cNvSpPr>
          <p:nvPr>
            <p:ph idx="1"/>
          </p:nvPr>
        </p:nvSpPr>
        <p:spPr/>
        <p:txBody>
          <a:bodyPr/>
          <a:lstStyle/>
          <a:p>
            <a:r>
              <a:rPr lang="en-US" dirty="0"/>
              <a:t>What is a short answer question?</a:t>
            </a:r>
          </a:p>
          <a:p>
            <a:pPr lvl="1"/>
            <a:r>
              <a:rPr lang="en-US" dirty="0"/>
              <a:t>More than a definition, but not an essay question</a:t>
            </a:r>
          </a:p>
          <a:p>
            <a:pPr lvl="1"/>
            <a:r>
              <a:rPr lang="en-US" dirty="0"/>
              <a:t>Focus is on explaining/differentiating/comparing/contrasting etc.</a:t>
            </a:r>
          </a:p>
          <a:p>
            <a:pPr lvl="1"/>
            <a:r>
              <a:rPr lang="en-US" dirty="0"/>
              <a:t>Quality/appropriateness of your examples is important</a:t>
            </a:r>
          </a:p>
          <a:p>
            <a:pPr lvl="1"/>
            <a:r>
              <a:rPr lang="en-US" dirty="0"/>
              <a:t>Draw on any material from this section of the course </a:t>
            </a:r>
          </a:p>
          <a:p>
            <a:pPr marL="457200" lvl="1" indent="0">
              <a:buNone/>
            </a:pPr>
            <a:endParaRPr lang="en-US" dirty="0"/>
          </a:p>
          <a:p>
            <a:r>
              <a:rPr lang="en-US" dirty="0"/>
              <a:t>How long should answers be?</a:t>
            </a:r>
          </a:p>
          <a:p>
            <a:pPr lvl="1"/>
            <a:r>
              <a:rPr lang="en-US" dirty="0"/>
              <a:t>6 sentences max</a:t>
            </a:r>
          </a:p>
          <a:p>
            <a:pPr lvl="1"/>
            <a:r>
              <a:rPr lang="en-US" dirty="0"/>
              <a:t>Length is not as important as quality of answer</a:t>
            </a:r>
          </a:p>
          <a:p>
            <a:pPr lvl="1"/>
            <a:r>
              <a:rPr lang="en-US" dirty="0"/>
              <a:t>Do not just copy information from the textbook/lectures verbatim</a:t>
            </a:r>
          </a:p>
          <a:p>
            <a:endParaRPr lang="en-US" dirty="0"/>
          </a:p>
        </p:txBody>
      </p:sp>
      <p:sp>
        <p:nvSpPr>
          <p:cNvPr id="5" name="Title 1">
            <a:extLst>
              <a:ext uri="{FF2B5EF4-FFF2-40B4-BE49-F238E27FC236}">
                <a16:creationId xmlns:a16="http://schemas.microsoft.com/office/drawing/2014/main" id="{48D4D764-F087-F34A-AA0C-A39065F49064}"/>
              </a:ext>
            </a:extLst>
          </p:cNvPr>
          <p:cNvSpPr>
            <a:spLocks noGrp="1"/>
          </p:cNvSpPr>
          <p:nvPr>
            <p:ph type="title"/>
          </p:nvPr>
        </p:nvSpPr>
        <p:spPr>
          <a:xfrm>
            <a:off x="609600" y="274638"/>
            <a:ext cx="10972800" cy="1143000"/>
          </a:xfrm>
        </p:spPr>
        <p:txBody>
          <a:bodyPr/>
          <a:lstStyle/>
          <a:p>
            <a:r>
              <a:rPr lang="en-US" dirty="0"/>
              <a:t>Midterm tips and questions </a:t>
            </a:r>
          </a:p>
        </p:txBody>
      </p:sp>
    </p:spTree>
    <p:extLst>
      <p:ext uri="{BB962C8B-B14F-4D97-AF65-F5344CB8AC3E}">
        <p14:creationId xmlns:p14="http://schemas.microsoft.com/office/powerpoint/2010/main" val="18139678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1D65AA-6961-7E46-BFF8-1BAE5378F901}"/>
              </a:ext>
            </a:extLst>
          </p:cNvPr>
          <p:cNvSpPr>
            <a:spLocks noGrp="1"/>
          </p:cNvSpPr>
          <p:nvPr>
            <p:ph idx="1"/>
          </p:nvPr>
        </p:nvSpPr>
        <p:spPr>
          <a:xfrm>
            <a:off x="304800" y="1600200"/>
            <a:ext cx="11277600" cy="4876800"/>
          </a:xfrm>
        </p:spPr>
        <p:txBody>
          <a:bodyPr/>
          <a:lstStyle/>
          <a:p>
            <a:r>
              <a:rPr lang="en-US" dirty="0"/>
              <a:t>What should I focus my studying on?</a:t>
            </a:r>
          </a:p>
          <a:p>
            <a:pPr lvl="1"/>
            <a:r>
              <a:rPr lang="en-US" dirty="0"/>
              <a:t>All lectures, assigned material, reading, activities etc. are possible sources of questions</a:t>
            </a:r>
          </a:p>
          <a:p>
            <a:endParaRPr lang="en-US" dirty="0"/>
          </a:p>
        </p:txBody>
      </p:sp>
      <p:sp>
        <p:nvSpPr>
          <p:cNvPr id="5" name="Title 1">
            <a:extLst>
              <a:ext uri="{FF2B5EF4-FFF2-40B4-BE49-F238E27FC236}">
                <a16:creationId xmlns:a16="http://schemas.microsoft.com/office/drawing/2014/main" id="{48D4D764-F087-F34A-AA0C-A39065F49064}"/>
              </a:ext>
            </a:extLst>
          </p:cNvPr>
          <p:cNvSpPr>
            <a:spLocks noGrp="1"/>
          </p:cNvSpPr>
          <p:nvPr>
            <p:ph type="title"/>
          </p:nvPr>
        </p:nvSpPr>
        <p:spPr>
          <a:xfrm>
            <a:off x="609600" y="274638"/>
            <a:ext cx="10972800" cy="1143000"/>
          </a:xfrm>
        </p:spPr>
        <p:txBody>
          <a:bodyPr/>
          <a:lstStyle/>
          <a:p>
            <a:r>
              <a:rPr lang="en-US" dirty="0"/>
              <a:t>Midterm tips and questions </a:t>
            </a:r>
          </a:p>
        </p:txBody>
      </p:sp>
    </p:spTree>
    <p:extLst>
      <p:ext uri="{BB962C8B-B14F-4D97-AF65-F5344CB8AC3E}">
        <p14:creationId xmlns:p14="http://schemas.microsoft.com/office/powerpoint/2010/main" val="40679074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12083"/>
            <a:ext cx="6019800" cy="1143000"/>
          </a:xfrm>
        </p:spPr>
        <p:txBody>
          <a:bodyPr/>
          <a:lstStyle/>
          <a:p>
            <a:r>
              <a:rPr lang="en-US" sz="3600" dirty="0"/>
              <a:t>The Demographic Transition model</a:t>
            </a:r>
            <a:endParaRPr lang="en-CA" sz="3600" dirty="0"/>
          </a:p>
        </p:txBody>
      </p:sp>
      <p:pic>
        <p:nvPicPr>
          <p:cNvPr id="2050" name="Picture 2"/>
          <p:cNvPicPr>
            <a:picLocks noGrp="1" noChangeAspect="1" noChangeArrowheads="1"/>
          </p:cNvPicPr>
          <p:nvPr>
            <p:ph idx="1"/>
          </p:nvPr>
        </p:nvPicPr>
        <p:blipFill rotWithShape="1">
          <a:blip r:embed="rId3" cstate="screen">
            <a:extLst>
              <a:ext uri="{28A0092B-C50C-407E-A947-70E740481C1C}">
                <a14:useLocalDpi xmlns:a14="http://schemas.microsoft.com/office/drawing/2010/main"/>
              </a:ext>
            </a:extLst>
          </a:blip>
          <a:srcRect l="1619"/>
          <a:stretch/>
        </p:blipFill>
        <p:spPr bwMode="auto">
          <a:xfrm>
            <a:off x="0" y="1426877"/>
            <a:ext cx="6480352" cy="50174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t="23875"/>
          <a:stretch/>
        </p:blipFill>
        <p:spPr bwMode="auto">
          <a:xfrm>
            <a:off x="5867400" y="6444330"/>
            <a:ext cx="6096000" cy="3279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a:extLst>
              <a:ext uri="{FF2B5EF4-FFF2-40B4-BE49-F238E27FC236}">
                <a16:creationId xmlns:a16="http://schemas.microsoft.com/office/drawing/2014/main" id="{0ABBF244-89DA-CB47-AED3-C430FAAF39FA}"/>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9362"/>
          <a:stretch/>
        </p:blipFill>
        <p:spPr>
          <a:xfrm>
            <a:off x="6377054" y="2362200"/>
            <a:ext cx="5784676" cy="3898900"/>
          </a:xfrm>
          <a:prstGeom prst="rect">
            <a:avLst/>
          </a:prstGeom>
        </p:spPr>
      </p:pic>
      <p:sp>
        <p:nvSpPr>
          <p:cNvPr id="5" name="Rectangle 4">
            <a:extLst>
              <a:ext uri="{FF2B5EF4-FFF2-40B4-BE49-F238E27FC236}">
                <a16:creationId xmlns:a16="http://schemas.microsoft.com/office/drawing/2014/main" id="{355AC35F-5359-2E42-9355-04180A4216EE}"/>
              </a:ext>
            </a:extLst>
          </p:cNvPr>
          <p:cNvSpPr/>
          <p:nvPr/>
        </p:nvSpPr>
        <p:spPr>
          <a:xfrm>
            <a:off x="6137031" y="285901"/>
            <a:ext cx="6019800" cy="923330"/>
          </a:xfrm>
          <a:prstGeom prst="rect">
            <a:avLst/>
          </a:prstGeom>
        </p:spPr>
        <p:txBody>
          <a:bodyPr wrap="square">
            <a:spAutoFit/>
          </a:bodyPr>
          <a:lstStyle/>
          <a:p>
            <a:r>
              <a:rPr lang="en-CA" dirty="0">
                <a:latin typeface="Garamond" panose="02020404030301010803" pitchFamily="18" charset="0"/>
              </a:rPr>
              <a:t>The transition from </a:t>
            </a:r>
            <a:r>
              <a:rPr lang="en-CA" dirty="0">
                <a:solidFill>
                  <a:srgbClr val="FF0000"/>
                </a:solidFill>
                <a:latin typeface="Garamond" panose="02020404030301010803" pitchFamily="18" charset="0"/>
              </a:rPr>
              <a:t>high birth and high death rates</a:t>
            </a:r>
            <a:r>
              <a:rPr lang="en-CA" dirty="0">
                <a:latin typeface="Garamond" panose="02020404030301010803" pitchFamily="18" charset="0"/>
              </a:rPr>
              <a:t> to </a:t>
            </a:r>
            <a:r>
              <a:rPr lang="en-CA" dirty="0">
                <a:solidFill>
                  <a:srgbClr val="FF0000"/>
                </a:solidFill>
                <a:latin typeface="Garamond" panose="02020404030301010803" pitchFamily="18" charset="0"/>
              </a:rPr>
              <a:t>lower birth and lower death rates</a:t>
            </a:r>
            <a:r>
              <a:rPr lang="en-CA" dirty="0">
                <a:latin typeface="Garamond" panose="02020404030301010803" pitchFamily="18" charset="0"/>
              </a:rPr>
              <a:t>, as a country or a region develops from a pre-industrial economy to an industrialized economy </a:t>
            </a:r>
          </a:p>
        </p:txBody>
      </p:sp>
    </p:spTree>
    <p:extLst>
      <p:ext uri="{BB962C8B-B14F-4D97-AF65-F5344CB8AC3E}">
        <p14:creationId xmlns:p14="http://schemas.microsoft.com/office/powerpoint/2010/main" val="2547692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720651" y="392497"/>
            <a:ext cx="8497022" cy="630516"/>
          </a:xfrm>
          <a:noFill/>
        </p:spPr>
        <p:txBody>
          <a:bodyPr vert="horz" lIns="91440" tIns="45720" rIns="91440" bIns="45720" rtlCol="0" anchor="ctr">
            <a:noAutofit/>
          </a:bodyPr>
          <a:lstStyle/>
          <a:p>
            <a:r>
              <a:rPr lang="en-US" sz="3600" dirty="0">
                <a:solidFill>
                  <a:srgbClr val="FF0000"/>
                </a:solidFill>
              </a:rPr>
              <a:t>Epidemiological Transition Model</a:t>
            </a:r>
          </a:p>
        </p:txBody>
      </p:sp>
      <p:sp>
        <p:nvSpPr>
          <p:cNvPr id="4" name="Rectangle 3"/>
          <p:cNvSpPr/>
          <p:nvPr/>
        </p:nvSpPr>
        <p:spPr>
          <a:xfrm>
            <a:off x="1748146" y="2594906"/>
            <a:ext cx="4572000" cy="400110"/>
          </a:xfrm>
          <a:prstGeom prst="rect">
            <a:avLst/>
          </a:prstGeom>
        </p:spPr>
        <p:txBody>
          <a:bodyPr>
            <a:spAutoFit/>
          </a:bodyPr>
          <a:lstStyle/>
          <a:p>
            <a:r>
              <a:rPr lang="en-US" sz="2000" dirty="0">
                <a:latin typeface="Candara" panose="020E0502030303020204" pitchFamily="34" charset="0"/>
              </a:rPr>
              <a:t>Proposition 1</a:t>
            </a:r>
          </a:p>
        </p:txBody>
      </p:sp>
      <p:sp>
        <p:nvSpPr>
          <p:cNvPr id="3" name="Rectangle 2"/>
          <p:cNvSpPr/>
          <p:nvPr/>
        </p:nvSpPr>
        <p:spPr>
          <a:xfrm>
            <a:off x="3663183" y="2590800"/>
            <a:ext cx="6554490" cy="400110"/>
          </a:xfrm>
          <a:prstGeom prst="rect">
            <a:avLst/>
          </a:prstGeom>
        </p:spPr>
        <p:txBody>
          <a:bodyPr wrap="square">
            <a:spAutoFit/>
          </a:bodyPr>
          <a:lstStyle/>
          <a:p>
            <a:r>
              <a:rPr lang="en-US" sz="2000" dirty="0">
                <a:latin typeface="Candara" panose="020E0502030303020204" pitchFamily="34" charset="0"/>
              </a:rPr>
              <a:t>mortality is a fundamental factor in population dynamics</a:t>
            </a:r>
          </a:p>
        </p:txBody>
      </p:sp>
      <p:sp>
        <p:nvSpPr>
          <p:cNvPr id="7" name="Rectangle 6"/>
          <p:cNvSpPr/>
          <p:nvPr/>
        </p:nvSpPr>
        <p:spPr>
          <a:xfrm>
            <a:off x="1735695" y="5224787"/>
            <a:ext cx="4572000" cy="400110"/>
          </a:xfrm>
          <a:prstGeom prst="rect">
            <a:avLst/>
          </a:prstGeom>
        </p:spPr>
        <p:txBody>
          <a:bodyPr>
            <a:spAutoFit/>
          </a:bodyPr>
          <a:lstStyle/>
          <a:p>
            <a:r>
              <a:rPr lang="en-US" sz="2000" dirty="0">
                <a:latin typeface="Candara" panose="020E0502030303020204" pitchFamily="34" charset="0"/>
              </a:rPr>
              <a:t>Proposition 4</a:t>
            </a:r>
          </a:p>
        </p:txBody>
      </p:sp>
      <p:sp>
        <p:nvSpPr>
          <p:cNvPr id="8" name="Rectangle 7"/>
          <p:cNvSpPr/>
          <p:nvPr/>
        </p:nvSpPr>
        <p:spPr>
          <a:xfrm>
            <a:off x="3663183" y="5248870"/>
            <a:ext cx="6709089" cy="1015663"/>
          </a:xfrm>
          <a:prstGeom prst="rect">
            <a:avLst/>
          </a:prstGeom>
        </p:spPr>
        <p:txBody>
          <a:bodyPr wrap="square">
            <a:spAutoFit/>
          </a:bodyPr>
          <a:lstStyle/>
          <a:p>
            <a:r>
              <a:rPr lang="en-US" sz="2000" dirty="0">
                <a:latin typeface="Candara" panose="020E0502030303020204" pitchFamily="34" charset="0"/>
              </a:rPr>
              <a:t>The shifts in health and disease patterns are closely associated with the demographic and socioeconomic transitions that constitute the modernization complex</a:t>
            </a:r>
          </a:p>
        </p:txBody>
      </p:sp>
      <p:sp>
        <p:nvSpPr>
          <p:cNvPr id="10" name="Rectangle 9"/>
          <p:cNvSpPr/>
          <p:nvPr/>
        </p:nvSpPr>
        <p:spPr>
          <a:xfrm>
            <a:off x="3663183" y="3191470"/>
            <a:ext cx="7057216" cy="1015663"/>
          </a:xfrm>
          <a:prstGeom prst="rect">
            <a:avLst/>
          </a:prstGeom>
          <a:noFill/>
        </p:spPr>
        <p:txBody>
          <a:bodyPr wrap="square">
            <a:spAutoFit/>
          </a:bodyPr>
          <a:lstStyle/>
          <a:p>
            <a:r>
              <a:rPr lang="en-US" sz="2000" dirty="0">
                <a:latin typeface="Candara" panose="020E0502030303020204" pitchFamily="34" charset="0"/>
              </a:rPr>
              <a:t>a long-term shift occurs in mortality and disease patterns whereby communicable diseases are gradually displaced by non-communicable diseases as the primary cause of death</a:t>
            </a:r>
          </a:p>
        </p:txBody>
      </p:sp>
      <p:sp>
        <p:nvSpPr>
          <p:cNvPr id="11" name="TextBox 10"/>
          <p:cNvSpPr txBox="1"/>
          <p:nvPr/>
        </p:nvSpPr>
        <p:spPr>
          <a:xfrm>
            <a:off x="1748147" y="3332317"/>
            <a:ext cx="1612942" cy="400110"/>
          </a:xfrm>
          <a:prstGeom prst="rect">
            <a:avLst/>
          </a:prstGeom>
          <a:noFill/>
        </p:spPr>
        <p:txBody>
          <a:bodyPr wrap="none" rtlCol="0">
            <a:spAutoFit/>
          </a:bodyPr>
          <a:lstStyle/>
          <a:p>
            <a:r>
              <a:rPr lang="en-US" sz="2000" dirty="0">
                <a:latin typeface="Candara" panose="020E0502030303020204" pitchFamily="34" charset="0"/>
              </a:rPr>
              <a:t>Proposition 2</a:t>
            </a:r>
          </a:p>
        </p:txBody>
      </p:sp>
      <p:sp>
        <p:nvSpPr>
          <p:cNvPr id="12" name="TextBox 11"/>
          <p:cNvSpPr txBox="1"/>
          <p:nvPr/>
        </p:nvSpPr>
        <p:spPr>
          <a:xfrm>
            <a:off x="1773049" y="4319580"/>
            <a:ext cx="1619354" cy="400110"/>
          </a:xfrm>
          <a:prstGeom prst="rect">
            <a:avLst/>
          </a:prstGeom>
          <a:noFill/>
        </p:spPr>
        <p:txBody>
          <a:bodyPr wrap="none" rtlCol="0">
            <a:spAutoFit/>
          </a:bodyPr>
          <a:lstStyle/>
          <a:p>
            <a:r>
              <a:rPr lang="en-US" sz="2000" dirty="0">
                <a:latin typeface="Candara" panose="020E0502030303020204" pitchFamily="34" charset="0"/>
              </a:rPr>
              <a:t>Proposition 3</a:t>
            </a:r>
          </a:p>
        </p:txBody>
      </p:sp>
      <p:sp>
        <p:nvSpPr>
          <p:cNvPr id="13" name="Rectangle 12"/>
          <p:cNvSpPr/>
          <p:nvPr/>
        </p:nvSpPr>
        <p:spPr>
          <a:xfrm>
            <a:off x="3663182" y="4280697"/>
            <a:ext cx="7057216" cy="707886"/>
          </a:xfrm>
          <a:prstGeom prst="rect">
            <a:avLst/>
          </a:prstGeom>
        </p:spPr>
        <p:txBody>
          <a:bodyPr wrap="square">
            <a:spAutoFit/>
          </a:bodyPr>
          <a:lstStyle/>
          <a:p>
            <a:r>
              <a:rPr lang="en-US" sz="2000" dirty="0">
                <a:latin typeface="Candara" panose="020E0502030303020204" pitchFamily="34" charset="0"/>
              </a:rPr>
              <a:t>During the epidemiologic transition the most profound changes in health and disease patterns are in children and young women</a:t>
            </a:r>
          </a:p>
        </p:txBody>
      </p:sp>
      <p:sp>
        <p:nvSpPr>
          <p:cNvPr id="14" name="Rectangle 13">
            <a:extLst>
              <a:ext uri="{FF2B5EF4-FFF2-40B4-BE49-F238E27FC236}">
                <a16:creationId xmlns:a16="http://schemas.microsoft.com/office/drawing/2014/main" id="{D32DB385-71AC-3349-A501-3A06A241C441}"/>
              </a:ext>
            </a:extLst>
          </p:cNvPr>
          <p:cNvSpPr/>
          <p:nvPr/>
        </p:nvSpPr>
        <p:spPr>
          <a:xfrm>
            <a:off x="1290946" y="1219467"/>
            <a:ext cx="10058400" cy="1015663"/>
          </a:xfrm>
          <a:prstGeom prst="rect">
            <a:avLst/>
          </a:prstGeom>
          <a:solidFill>
            <a:schemeClr val="bg1">
              <a:lumMod val="75000"/>
            </a:schemeClr>
          </a:solidFill>
          <a:ln>
            <a:solidFill>
              <a:srgbClr val="000000"/>
            </a:solidFill>
          </a:ln>
        </p:spPr>
        <p:txBody>
          <a:bodyPr wrap="square">
            <a:spAutoFit/>
          </a:bodyPr>
          <a:lstStyle/>
          <a:p>
            <a:r>
              <a:rPr lang="en-US" sz="2000" dirty="0">
                <a:latin typeface="Candara" panose="020E0502030303020204" pitchFamily="34" charset="0"/>
              </a:rPr>
              <a:t>“Conceptually, the theory of epidemiologic transition focuses on the complex change in patterns of health and disease, and interactions between these patterns and their demographic, economic and sociologic determinants and consequences” (</a:t>
            </a:r>
            <a:r>
              <a:rPr lang="en-US" sz="2000" dirty="0" err="1">
                <a:latin typeface="Candara" panose="020E0502030303020204" pitchFamily="34" charset="0"/>
              </a:rPr>
              <a:t>Omran</a:t>
            </a:r>
            <a:r>
              <a:rPr lang="en-US" sz="2000" dirty="0">
                <a:latin typeface="Candara" panose="020E0502030303020204" pitchFamily="34" charset="0"/>
              </a:rPr>
              <a:t> 1971, 161)</a:t>
            </a:r>
          </a:p>
        </p:txBody>
      </p:sp>
      <p:sp>
        <p:nvSpPr>
          <p:cNvPr id="16" name="Rectangle 15">
            <a:extLst>
              <a:ext uri="{FF2B5EF4-FFF2-40B4-BE49-F238E27FC236}">
                <a16:creationId xmlns:a16="http://schemas.microsoft.com/office/drawing/2014/main" id="{52522F7D-F7F8-1E48-B742-0EC3F0095408}"/>
              </a:ext>
            </a:extLst>
          </p:cNvPr>
          <p:cNvSpPr/>
          <p:nvPr/>
        </p:nvSpPr>
        <p:spPr>
          <a:xfrm>
            <a:off x="1508559" y="6581001"/>
            <a:ext cx="9799215" cy="276999"/>
          </a:xfrm>
          <a:prstGeom prst="rect">
            <a:avLst/>
          </a:prstGeom>
        </p:spPr>
        <p:txBody>
          <a:bodyPr wrap="square">
            <a:spAutoFit/>
          </a:bodyPr>
          <a:lstStyle/>
          <a:p>
            <a:r>
              <a:rPr lang="en-US" sz="1200" dirty="0" err="1">
                <a:latin typeface="Candara" panose="020E0502030303020204" pitchFamily="34" charset="0"/>
              </a:rPr>
              <a:t>Omran</a:t>
            </a:r>
            <a:r>
              <a:rPr lang="en-US" sz="1200" dirty="0">
                <a:latin typeface="Candara" panose="020E0502030303020204" pitchFamily="34" charset="0"/>
              </a:rPr>
              <a:t>, A. R. (1971) The epidemiologic transition: a theory of the epidemiology of population change. The Milbank Memorial Fund Quarterly, 509-538.</a:t>
            </a:r>
          </a:p>
        </p:txBody>
      </p:sp>
    </p:spTree>
    <p:extLst>
      <p:ext uri="{BB962C8B-B14F-4D97-AF65-F5344CB8AC3E}">
        <p14:creationId xmlns:p14="http://schemas.microsoft.com/office/powerpoint/2010/main" val="3452583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018F0-2F1D-4EA4-A34B-7076EA074963}"/>
              </a:ext>
            </a:extLst>
          </p:cNvPr>
          <p:cNvSpPr>
            <a:spLocks noGrp="1"/>
          </p:cNvSpPr>
          <p:nvPr>
            <p:ph type="title"/>
          </p:nvPr>
        </p:nvSpPr>
        <p:spPr>
          <a:xfrm>
            <a:off x="838200" y="180561"/>
            <a:ext cx="109728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r>
              <a:rPr lang="en-US" sz="3600" dirty="0">
                <a:solidFill>
                  <a:srgbClr val="FF0000"/>
                </a:solidFill>
              </a:rPr>
              <a:t>The Epidemiological Transition</a:t>
            </a:r>
          </a:p>
        </p:txBody>
      </p:sp>
      <p:sp>
        <p:nvSpPr>
          <p:cNvPr id="3" name="Content Placeholder 2">
            <a:extLst>
              <a:ext uri="{FF2B5EF4-FFF2-40B4-BE49-F238E27FC236}">
                <a16:creationId xmlns:a16="http://schemas.microsoft.com/office/drawing/2014/main" id="{C951D8FE-A11A-447C-96CD-C534A79509B9}"/>
              </a:ext>
            </a:extLst>
          </p:cNvPr>
          <p:cNvSpPr>
            <a:spLocks noGrp="1"/>
          </p:cNvSpPr>
          <p:nvPr>
            <p:ph idx="1"/>
          </p:nvPr>
        </p:nvSpPr>
        <p:spPr>
          <a:xfrm>
            <a:off x="228600" y="1384508"/>
            <a:ext cx="5181600" cy="4876800"/>
          </a:xfrm>
        </p:spPr>
        <p:txBody>
          <a:bodyPr/>
          <a:lstStyle/>
          <a:p>
            <a:r>
              <a:rPr lang="en-US" dirty="0"/>
              <a:t>Shift in prevalence of types of disease</a:t>
            </a:r>
          </a:p>
          <a:p>
            <a:pPr lvl="1"/>
            <a:r>
              <a:rPr lang="en-US" dirty="0"/>
              <a:t>Corresponds to demographic transition </a:t>
            </a:r>
          </a:p>
          <a:p>
            <a:r>
              <a:rPr lang="en-US" dirty="0"/>
              <a:t>Four stages</a:t>
            </a:r>
          </a:p>
          <a:p>
            <a:pPr marL="971550" lvl="1" indent="-457200">
              <a:buFont typeface="+mj-lt"/>
              <a:buAutoNum type="arabicPeriod"/>
            </a:pPr>
            <a:r>
              <a:rPr lang="en-US" dirty="0"/>
              <a:t>Age of pestilence and famine</a:t>
            </a:r>
          </a:p>
          <a:p>
            <a:pPr marL="971550" lvl="1" indent="-457200">
              <a:buFont typeface="+mj-lt"/>
              <a:buAutoNum type="arabicPeriod"/>
            </a:pPr>
            <a:r>
              <a:rPr lang="en-US" dirty="0"/>
              <a:t>Age of receding pandemics</a:t>
            </a:r>
          </a:p>
          <a:p>
            <a:pPr marL="971550" lvl="1" indent="-457200">
              <a:buFont typeface="+mj-lt"/>
              <a:buAutoNum type="arabicPeriod"/>
            </a:pPr>
            <a:r>
              <a:rPr lang="en-US" dirty="0"/>
              <a:t>Age of degenerative diseases</a:t>
            </a:r>
          </a:p>
          <a:p>
            <a:pPr marL="971550" lvl="1" indent="-457200">
              <a:buFont typeface="+mj-lt"/>
              <a:buAutoNum type="arabicPeriod"/>
            </a:pPr>
            <a:r>
              <a:rPr lang="en-US" dirty="0"/>
              <a:t>Age of delayed degenerative diseases</a:t>
            </a:r>
          </a:p>
          <a:p>
            <a:r>
              <a:rPr lang="en-US" dirty="0"/>
              <a:t>Re-emergence of infectious disease? (Stage 5)</a:t>
            </a:r>
          </a:p>
          <a:p>
            <a:endParaRPr lang="en-US" dirty="0"/>
          </a:p>
        </p:txBody>
      </p:sp>
      <p:pic>
        <p:nvPicPr>
          <p:cNvPr id="4" name="Picture 3">
            <a:extLst>
              <a:ext uri="{FF2B5EF4-FFF2-40B4-BE49-F238E27FC236}">
                <a16:creationId xmlns:a16="http://schemas.microsoft.com/office/drawing/2014/main" id="{71B9BB41-7BC7-2540-ABDC-59D905166715}"/>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134145" y="1866900"/>
            <a:ext cx="7071107" cy="4343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58990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a:xfrm>
            <a:off x="3698549" y="391200"/>
            <a:ext cx="4842992"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err="1">
                <a:ln>
                  <a:noFill/>
                </a:ln>
                <a:solidFill>
                  <a:srgbClr val="FF0000"/>
                </a:solidFill>
                <a:effectLst/>
                <a:uLnTx/>
                <a:uFillTx/>
                <a:latin typeface="Candara" panose="020E0502030303020204" pitchFamily="34" charset="0"/>
                <a:ea typeface="+mn-ea"/>
                <a:cs typeface="+mn-cs"/>
              </a:rPr>
              <a:t>‘Re</a:t>
            </a:r>
            <a:r>
              <a:rPr kumimoji="0" lang="en-US" sz="3600" b="1"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-emerging’ </a:t>
            </a:r>
            <a:r>
              <a:rPr kumimoji="0" lang="en-US" sz="36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Diseases </a:t>
            </a:r>
          </a:p>
        </p:txBody>
      </p:sp>
      <p:pic>
        <p:nvPicPr>
          <p:cNvPr id="10" name="Picture 9">
            <a:extLst>
              <a:ext uri="{FF2B5EF4-FFF2-40B4-BE49-F238E27FC236}">
                <a16:creationId xmlns:a16="http://schemas.microsoft.com/office/drawing/2014/main" id="{2151E851-5C27-354B-8F15-6F71C62C3287}"/>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048000" y="1517935"/>
            <a:ext cx="6096000" cy="4787900"/>
          </a:xfrm>
          <a:prstGeom prst="rect">
            <a:avLst/>
          </a:prstGeom>
        </p:spPr>
      </p:pic>
    </p:spTree>
    <p:extLst>
      <p:ext uri="{BB962C8B-B14F-4D97-AF65-F5344CB8AC3E}">
        <p14:creationId xmlns:p14="http://schemas.microsoft.com/office/powerpoint/2010/main" val="22310045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2923841" y="1539130"/>
            <a:ext cx="6350000" cy="4572000"/>
          </a:xfrm>
          <a:prstGeom prst="rect">
            <a:avLst/>
          </a:prstGeom>
        </p:spPr>
      </p:pic>
      <p:cxnSp>
        <p:nvCxnSpPr>
          <p:cNvPr id="14" name="Straight Connector 13"/>
          <p:cNvCxnSpPr/>
          <p:nvPr/>
        </p:nvCxnSpPr>
        <p:spPr>
          <a:xfrm flipV="1">
            <a:off x="4879809" y="2924372"/>
            <a:ext cx="0" cy="2819513"/>
          </a:xfrm>
          <a:prstGeom prst="line">
            <a:avLst/>
          </a:prstGeom>
          <a:ln w="38100">
            <a:solidFill>
              <a:schemeClr val="tx1"/>
            </a:solidFill>
            <a:prstDash val="sysDash"/>
          </a:ln>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3667991" y="2990781"/>
            <a:ext cx="54053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93%</a:t>
            </a:r>
          </a:p>
        </p:txBody>
      </p:sp>
      <p:sp>
        <p:nvSpPr>
          <p:cNvPr id="16" name="TextBox 15"/>
          <p:cNvSpPr txBox="1"/>
          <p:nvPr/>
        </p:nvSpPr>
        <p:spPr>
          <a:xfrm>
            <a:off x="7734579" y="3972951"/>
            <a:ext cx="54213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85%</a:t>
            </a:r>
          </a:p>
        </p:txBody>
      </p:sp>
      <p:sp>
        <p:nvSpPr>
          <p:cNvPr id="17" name="Rectangle 16"/>
          <p:cNvSpPr/>
          <p:nvPr/>
        </p:nvSpPr>
        <p:spPr>
          <a:xfrm>
            <a:off x="7734579" y="6645299"/>
            <a:ext cx="4572000" cy="261610"/>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65000"/>
                  </a:prstClr>
                </a:solidFill>
                <a:effectLst/>
                <a:uLnTx/>
                <a:uFillTx/>
                <a:latin typeface="Candara" panose="020E0502030303020204" pitchFamily="34" charset="0"/>
                <a:ea typeface="+mn-ea"/>
                <a:cs typeface="+mn-cs"/>
              </a:rPr>
              <a:t>http://</a:t>
            </a:r>
            <a:r>
              <a:rPr kumimoji="0" lang="en-US" sz="1100" b="0" i="0" u="none" strike="noStrike" kern="1200" cap="none" spc="0" normalizeH="0" baseline="0" noProof="0" dirty="0" err="1">
                <a:ln>
                  <a:noFill/>
                </a:ln>
                <a:solidFill>
                  <a:prstClr val="white">
                    <a:lumMod val="65000"/>
                  </a:prstClr>
                </a:solidFill>
                <a:effectLst/>
                <a:uLnTx/>
                <a:uFillTx/>
                <a:latin typeface="Candara" panose="020E0502030303020204" pitchFamily="34" charset="0"/>
                <a:ea typeface="+mn-ea"/>
                <a:cs typeface="+mn-cs"/>
              </a:rPr>
              <a:t>granades.com</a:t>
            </a:r>
            <a:r>
              <a:rPr kumimoji="0" lang="en-US" sz="1100" b="0" i="0" u="none" strike="noStrike" kern="1200" cap="none" spc="0" normalizeH="0" baseline="0" noProof="0" dirty="0">
                <a:ln>
                  <a:noFill/>
                </a:ln>
                <a:solidFill>
                  <a:prstClr val="white">
                    <a:lumMod val="65000"/>
                  </a:prstClr>
                </a:solidFill>
                <a:effectLst/>
                <a:uLnTx/>
                <a:uFillTx/>
                <a:latin typeface="Candara" panose="020E0502030303020204" pitchFamily="34" charset="0"/>
                <a:ea typeface="+mn-ea"/>
                <a:cs typeface="+mn-cs"/>
              </a:rPr>
              <a:t>/2009/02/09/the-evil-that-men-do-lives-after-them/</a:t>
            </a:r>
          </a:p>
        </p:txBody>
      </p:sp>
      <p:cxnSp>
        <p:nvCxnSpPr>
          <p:cNvPr id="20" name="Straight Connector 19"/>
          <p:cNvCxnSpPr/>
          <p:nvPr/>
        </p:nvCxnSpPr>
        <p:spPr>
          <a:xfrm flipH="1">
            <a:off x="8248912" y="3009848"/>
            <a:ext cx="1186719" cy="18000"/>
          </a:xfrm>
          <a:prstGeom prst="line">
            <a:avLst/>
          </a:prstGeom>
          <a:ln>
            <a:solidFill>
              <a:srgbClr val="008000"/>
            </a:solidFill>
            <a:prstDash val="sysDash"/>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9369779" y="3058351"/>
            <a:ext cx="1157111" cy="646331"/>
          </a:xfrm>
          <a:prstGeom prst="rect">
            <a:avLst/>
          </a:prstGeom>
          <a:noFill/>
          <a:ln>
            <a:solidFill>
              <a:srgbClr val="008000"/>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‘Herd immunity’</a:t>
            </a:r>
          </a:p>
        </p:txBody>
      </p:sp>
      <p:sp>
        <p:nvSpPr>
          <p:cNvPr id="18" name="TextBox 17">
            <a:extLst>
              <a:ext uri="{FF2B5EF4-FFF2-40B4-BE49-F238E27FC236}">
                <a16:creationId xmlns:a16="http://schemas.microsoft.com/office/drawing/2014/main" id="{DCEFF7EA-3126-AC40-AFE4-2457720B8674}"/>
              </a:ext>
            </a:extLst>
          </p:cNvPr>
          <p:cNvSpPr txBox="1"/>
          <p:nvPr/>
        </p:nvSpPr>
        <p:spPr>
          <a:xfrm>
            <a:off x="2202208" y="307900"/>
            <a:ext cx="7577847" cy="10772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err="1">
                <a:ln>
                  <a:noFill/>
                </a:ln>
                <a:solidFill>
                  <a:srgbClr val="FF0000"/>
                </a:solidFill>
                <a:effectLst/>
                <a:uLnTx/>
                <a:uFillTx/>
                <a:latin typeface="Candara" panose="020E0502030303020204" pitchFamily="34" charset="0"/>
                <a:ea typeface="+mn-ea"/>
                <a:cs typeface="+mn-cs"/>
              </a:rPr>
              <a:t>‘Re</a:t>
            </a:r>
            <a:r>
              <a:rPr kumimoji="0" lang="en-US" sz="3200" b="1"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-Emerging’ </a:t>
            </a:r>
            <a:r>
              <a:rPr kumimoji="0" lang="en-US" sz="32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infectious diseases and the epidemiological transition model </a:t>
            </a:r>
          </a:p>
        </p:txBody>
      </p:sp>
    </p:spTree>
    <p:extLst>
      <p:ext uri="{BB962C8B-B14F-4D97-AF65-F5344CB8AC3E}">
        <p14:creationId xmlns:p14="http://schemas.microsoft.com/office/powerpoint/2010/main" val="2282406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38545" y="878406"/>
            <a:ext cx="3553401" cy="5122019"/>
          </a:xfrm>
          <a:prstGeom prst="rect">
            <a:avLst/>
          </a:prstGeom>
        </p:spPr>
      </p:pic>
      <p:pic>
        <p:nvPicPr>
          <p:cNvPr id="6" name="Picture 5"/>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5960689" y="3543300"/>
            <a:ext cx="2439359" cy="2283498"/>
          </a:xfrm>
          <a:prstGeom prst="rect">
            <a:avLst/>
          </a:prstGeom>
        </p:spPr>
      </p:pic>
      <p:sp>
        <p:nvSpPr>
          <p:cNvPr id="7" name="TextBox 6"/>
          <p:cNvSpPr txBox="1"/>
          <p:nvPr/>
        </p:nvSpPr>
        <p:spPr>
          <a:xfrm>
            <a:off x="2058113" y="3003283"/>
            <a:ext cx="2456122" cy="954107"/>
          </a:xfrm>
          <a:prstGeom prst="rect">
            <a:avLst/>
          </a:prstGeom>
          <a:solidFill>
            <a:schemeClr val="bg1">
              <a:lumMod val="75000"/>
            </a:schemeClr>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Published 1998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Retracted 2010</a:t>
            </a:r>
          </a:p>
        </p:txBody>
      </p:sp>
      <p:pic>
        <p:nvPicPr>
          <p:cNvPr id="9" name="Picture 8"/>
          <p:cNvPicPr>
            <a:picLocks noChangeAspect="1"/>
          </p:cNvPicPr>
          <p:nvPr/>
        </p:nvPicPr>
        <p:blipFill>
          <a:blip r:embed="rId5"/>
          <a:stretch>
            <a:fillRect/>
          </a:stretch>
        </p:blipFill>
        <p:spPr>
          <a:xfrm>
            <a:off x="6096000" y="1442396"/>
            <a:ext cx="2969362" cy="1671979"/>
          </a:xfrm>
          <a:prstGeom prst="rect">
            <a:avLst/>
          </a:prstGeom>
        </p:spPr>
      </p:pic>
      <p:pic>
        <p:nvPicPr>
          <p:cNvPr id="3" name="Picture 2"/>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8741772" y="3480336"/>
            <a:ext cx="1726073" cy="2430517"/>
          </a:xfrm>
          <a:prstGeom prst="rect">
            <a:avLst/>
          </a:prstGeom>
        </p:spPr>
      </p:pic>
      <p:sp>
        <p:nvSpPr>
          <p:cNvPr id="8" name="TextBox 7"/>
          <p:cNvSpPr txBox="1"/>
          <p:nvPr/>
        </p:nvSpPr>
        <p:spPr>
          <a:xfrm>
            <a:off x="6341721" y="490252"/>
            <a:ext cx="298190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FF0000"/>
                </a:solidFill>
                <a:effectLst/>
                <a:uLnTx/>
                <a:uFillTx/>
                <a:latin typeface="Candara" panose="020E0502030303020204" pitchFamily="34" charset="0"/>
                <a:ea typeface="+mn-ea"/>
                <a:cs typeface="+mn-cs"/>
              </a:rPr>
              <a:t>MMR- Autism link?</a:t>
            </a:r>
          </a:p>
        </p:txBody>
      </p:sp>
    </p:spTree>
    <p:extLst>
      <p:ext uri="{BB962C8B-B14F-4D97-AF65-F5344CB8AC3E}">
        <p14:creationId xmlns:p14="http://schemas.microsoft.com/office/powerpoint/2010/main" val="2537583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718126" y="1670924"/>
            <a:ext cx="7292510" cy="4771828"/>
          </a:xfrm>
          <a:prstGeom prst="rect">
            <a:avLst/>
          </a:prstGeom>
        </p:spPr>
      </p:pic>
      <p:sp>
        <p:nvSpPr>
          <p:cNvPr id="3" name="TextBox 2"/>
          <p:cNvSpPr txBox="1"/>
          <p:nvPr/>
        </p:nvSpPr>
        <p:spPr>
          <a:xfrm>
            <a:off x="931200" y="415248"/>
            <a:ext cx="10483727" cy="1077218"/>
          </a:xfrm>
          <a:prstGeom prst="rect">
            <a:avLst/>
          </a:prstGeom>
          <a:noFill/>
        </p:spPr>
        <p:txBody>
          <a:bodyPr wrap="square" rtlCol="0">
            <a:spAutoFit/>
          </a:bodyPr>
          <a:lstStyle/>
          <a:p>
            <a:r>
              <a:rPr lang="en-US" sz="3200" b="1" i="1" dirty="0">
                <a:solidFill>
                  <a:srgbClr val="FF0000"/>
                </a:solidFill>
                <a:latin typeface="Candara" panose="020E0502030303020204" pitchFamily="34" charset="0"/>
              </a:rPr>
              <a:t>Emerging</a:t>
            </a:r>
            <a:r>
              <a:rPr lang="en-US" sz="3200" b="1" dirty="0">
                <a:solidFill>
                  <a:srgbClr val="FF0000"/>
                </a:solidFill>
                <a:latin typeface="Candara" panose="020E0502030303020204" pitchFamily="34" charset="0"/>
              </a:rPr>
              <a:t> </a:t>
            </a:r>
            <a:r>
              <a:rPr lang="en-US" sz="3200" dirty="0">
                <a:solidFill>
                  <a:srgbClr val="FF0000"/>
                </a:solidFill>
                <a:latin typeface="Candara" panose="020E0502030303020204" pitchFamily="34" charset="0"/>
              </a:rPr>
              <a:t>infectious diseases and the epidemiological transition model </a:t>
            </a:r>
          </a:p>
        </p:txBody>
      </p:sp>
      <p:sp>
        <p:nvSpPr>
          <p:cNvPr id="7" name="TextBox 6">
            <a:extLst>
              <a:ext uri="{FF2B5EF4-FFF2-40B4-BE49-F238E27FC236}">
                <a16:creationId xmlns:a16="http://schemas.microsoft.com/office/drawing/2014/main" id="{93A2A3F7-DF7B-ED4C-84E8-8B2EE100B1F4}"/>
              </a:ext>
            </a:extLst>
          </p:cNvPr>
          <p:cNvSpPr txBox="1"/>
          <p:nvPr/>
        </p:nvSpPr>
        <p:spPr>
          <a:xfrm rot="16200000">
            <a:off x="1721795" y="3745149"/>
            <a:ext cx="1623330" cy="369332"/>
          </a:xfrm>
          <a:prstGeom prst="rect">
            <a:avLst/>
          </a:prstGeom>
          <a:noFill/>
        </p:spPr>
        <p:txBody>
          <a:bodyPr wrap="none" rtlCol="0">
            <a:spAutoFit/>
          </a:bodyPr>
          <a:lstStyle/>
          <a:p>
            <a:r>
              <a:rPr lang="en-US" dirty="0"/>
              <a:t>Life expectancy</a:t>
            </a:r>
          </a:p>
        </p:txBody>
      </p:sp>
    </p:spTree>
    <p:extLst>
      <p:ext uri="{BB962C8B-B14F-4D97-AF65-F5344CB8AC3E}">
        <p14:creationId xmlns:p14="http://schemas.microsoft.com/office/powerpoint/2010/main" val="2582308098"/>
      </p:ext>
    </p:extLst>
  </p:cSld>
  <p:clrMapOvr>
    <a:masterClrMapping/>
  </p:clrMapOvr>
</p:sld>
</file>

<file path=ppt/theme/theme1.xml><?xml version="1.0" encoding="utf-8"?>
<a:theme xmlns:a="http://schemas.openxmlformats.org/drawingml/2006/main" name="Norton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ndara">
      <a:maj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Norton9</Template>
  <TotalTime>22597</TotalTime>
  <Words>940</Words>
  <Application>Microsoft Macintosh PowerPoint</Application>
  <PresentationFormat>Widescreen</PresentationFormat>
  <Paragraphs>107</Paragraphs>
  <Slides>22</Slides>
  <Notes>14</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22</vt:i4>
      </vt:variant>
    </vt:vector>
  </HeadingPairs>
  <TitlesOfParts>
    <vt:vector size="33" baseType="lpstr">
      <vt:lpstr>Arial</vt:lpstr>
      <vt:lpstr>Calibri</vt:lpstr>
      <vt:lpstr>Candara</vt:lpstr>
      <vt:lpstr>Century Gothic</vt:lpstr>
      <vt:lpstr>Courier New</vt:lpstr>
      <vt:lpstr>Garamond</vt:lpstr>
      <vt:lpstr>Helvetica</vt:lpstr>
      <vt:lpstr>Open Sans</vt:lpstr>
      <vt:lpstr>Wingdings</vt:lpstr>
      <vt:lpstr>Norton9</vt:lpstr>
      <vt:lpstr>1_Office Theme</vt:lpstr>
      <vt:lpstr>PowerPoint Presentation</vt:lpstr>
      <vt:lpstr>PowerPoint Presentation</vt:lpstr>
      <vt:lpstr>The Demographic Transition model</vt:lpstr>
      <vt:lpstr>Epidemiological Transition Model</vt:lpstr>
      <vt:lpstr>The Epidemiological Transition</vt:lpstr>
      <vt:lpstr>PowerPoint Presentation</vt:lpstr>
      <vt:lpstr>PowerPoint Presentation</vt:lpstr>
      <vt:lpstr>PowerPoint Presentation</vt:lpstr>
      <vt:lpstr>PowerPoint Presentation</vt:lpstr>
      <vt:lpstr>PowerPoint Presentation</vt:lpstr>
      <vt:lpstr>Covid maps</vt:lpstr>
      <vt:lpstr>Covid maps: normalized </vt:lpstr>
      <vt:lpstr>Covid maps: Proportional symbols</vt:lpstr>
      <vt:lpstr>Covid maps: Proportional symbols</vt:lpstr>
      <vt:lpstr>PowerPoint Presentation</vt:lpstr>
      <vt:lpstr>PowerPoint Presentation</vt:lpstr>
      <vt:lpstr>Midterm 1(worth 20% overall)</vt:lpstr>
      <vt:lpstr>PowerPoint Presentation</vt:lpstr>
      <vt:lpstr>PowerPoint Presentation</vt:lpstr>
      <vt:lpstr>2. Explain and differentiate between reference and thematic maps  </vt:lpstr>
      <vt:lpstr>Midterm tips and questions </vt:lpstr>
      <vt:lpstr>Midterm tips and questions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ZERAFA, Isabelle</dc:creator>
  <cp:keywords/>
  <dc:description/>
  <cp:lastModifiedBy>Jon Cinnamon</cp:lastModifiedBy>
  <cp:revision>192</cp:revision>
  <dcterms:created xsi:type="dcterms:W3CDTF">2016-03-17T12:52:29Z</dcterms:created>
  <dcterms:modified xsi:type="dcterms:W3CDTF">2022-02-03T17:25:55Z</dcterms:modified>
  <cp:category/>
</cp:coreProperties>
</file>